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3" r:id="rId5"/>
    <p:sldId id="272" r:id="rId6"/>
    <p:sldId id="273" r:id="rId7"/>
    <p:sldId id="258" r:id="rId8"/>
    <p:sldId id="278" r:id="rId9"/>
    <p:sldId id="261" r:id="rId10"/>
    <p:sldId id="274" r:id="rId11"/>
    <p:sldId id="271" r:id="rId12"/>
    <p:sldId id="279" r:id="rId13"/>
    <p:sldId id="259" r:id="rId14"/>
    <p:sldId id="264" r:id="rId15"/>
    <p:sldId id="262" r:id="rId16"/>
    <p:sldId id="265" r:id="rId17"/>
    <p:sldId id="275" r:id="rId18"/>
    <p:sldId id="276" r:id="rId19"/>
    <p:sldId id="277" r:id="rId20"/>
    <p:sldId id="266" r:id="rId21"/>
    <p:sldId id="267" r:id="rId22"/>
    <p:sldId id="268" r:id="rId23"/>
    <p:sldId id="280" r:id="rId24"/>
    <p:sldId id="270" r:id="rId25"/>
    <p:sldId id="269"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0" d="100"/>
          <a:sy n="110" d="100"/>
        </p:scale>
        <p:origin x="63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0"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History</a:t>
            </a:r>
            <a:r>
              <a:rPr lang="en-US" baseline="0"/>
              <a:t> of Point in Time Count</a:t>
            </a:r>
            <a:endParaRPr lang="en-US"/>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v>2018</c:v>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Sheet1!$A$12:$A$20</c:f>
              <c:strCache>
                <c:ptCount val="9"/>
                <c:pt idx="0">
                  <c:v>Moses Lake</c:v>
                </c:pt>
                <c:pt idx="1">
                  <c:v>Ephrata</c:v>
                </c:pt>
                <c:pt idx="2">
                  <c:v>Quincy/George</c:v>
                </c:pt>
                <c:pt idx="3">
                  <c:v>Grand Coulee</c:v>
                </c:pt>
                <c:pt idx="4">
                  <c:v>Mattawa</c:v>
                </c:pt>
                <c:pt idx="5">
                  <c:v> Royal City</c:v>
                </c:pt>
                <c:pt idx="6">
                  <c:v>Soap Lake</c:v>
                </c:pt>
                <c:pt idx="7">
                  <c:v>Warden</c:v>
                </c:pt>
                <c:pt idx="8">
                  <c:v>Other areas</c:v>
                </c:pt>
              </c:strCache>
            </c:strRef>
          </c:cat>
          <c:val>
            <c:numRef>
              <c:f>Sheet1!$B$2:$B$9</c:f>
              <c:numCache>
                <c:formatCode>General</c:formatCode>
                <c:ptCount val="8"/>
                <c:pt idx="0">
                  <c:v>58</c:v>
                </c:pt>
                <c:pt idx="1">
                  <c:v>3</c:v>
                </c:pt>
                <c:pt idx="2">
                  <c:v>21</c:v>
                </c:pt>
                <c:pt idx="3">
                  <c:v>3</c:v>
                </c:pt>
                <c:pt idx="4">
                  <c:v>0</c:v>
                </c:pt>
                <c:pt idx="5">
                  <c:v>0</c:v>
                </c:pt>
                <c:pt idx="6">
                  <c:v>1</c:v>
                </c:pt>
                <c:pt idx="7">
                  <c:v>2</c:v>
                </c:pt>
              </c:numCache>
            </c:numRef>
          </c:val>
          <c:extLst>
            <c:ext xmlns:c16="http://schemas.microsoft.com/office/drawing/2014/chart" uri="{C3380CC4-5D6E-409C-BE32-E72D297353CC}">
              <c16:uniqueId val="{00000000-AD66-4EA6-A68E-387D666FF2EA}"/>
            </c:ext>
          </c:extLst>
        </c:ser>
        <c:ser>
          <c:idx val="1"/>
          <c:order val="1"/>
          <c:tx>
            <c:v>2019</c:v>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Sheet1!$A$12:$A$20</c:f>
              <c:strCache>
                <c:ptCount val="9"/>
                <c:pt idx="0">
                  <c:v>Moses Lake</c:v>
                </c:pt>
                <c:pt idx="1">
                  <c:v>Ephrata</c:v>
                </c:pt>
                <c:pt idx="2">
                  <c:v>Quincy/George</c:v>
                </c:pt>
                <c:pt idx="3">
                  <c:v>Grand Coulee</c:v>
                </c:pt>
                <c:pt idx="4">
                  <c:v>Mattawa</c:v>
                </c:pt>
                <c:pt idx="5">
                  <c:v> Royal City</c:v>
                </c:pt>
                <c:pt idx="6">
                  <c:v>Soap Lake</c:v>
                </c:pt>
                <c:pt idx="7">
                  <c:v>Warden</c:v>
                </c:pt>
                <c:pt idx="8">
                  <c:v>Other areas</c:v>
                </c:pt>
              </c:strCache>
            </c:strRef>
          </c:cat>
          <c:val>
            <c:numRef>
              <c:f>Sheet1!$B$12:$B$20</c:f>
              <c:numCache>
                <c:formatCode>General</c:formatCode>
                <c:ptCount val="9"/>
                <c:pt idx="0">
                  <c:v>52</c:v>
                </c:pt>
                <c:pt idx="1">
                  <c:v>1</c:v>
                </c:pt>
                <c:pt idx="2">
                  <c:v>10</c:v>
                </c:pt>
                <c:pt idx="3">
                  <c:v>6</c:v>
                </c:pt>
                <c:pt idx="4">
                  <c:v>0</c:v>
                </c:pt>
                <c:pt idx="5">
                  <c:v>0</c:v>
                </c:pt>
                <c:pt idx="6">
                  <c:v>7</c:v>
                </c:pt>
                <c:pt idx="7">
                  <c:v>0</c:v>
                </c:pt>
                <c:pt idx="8">
                  <c:v>6</c:v>
                </c:pt>
              </c:numCache>
            </c:numRef>
          </c:val>
          <c:extLst>
            <c:ext xmlns:c16="http://schemas.microsoft.com/office/drawing/2014/chart" uri="{C3380CC4-5D6E-409C-BE32-E72D297353CC}">
              <c16:uniqueId val="{00000001-AD66-4EA6-A68E-387D666FF2EA}"/>
            </c:ext>
          </c:extLst>
        </c:ser>
        <c:ser>
          <c:idx val="2"/>
          <c:order val="2"/>
          <c:tx>
            <c:v>2020</c:v>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Sheet1!$A$12:$A$20</c:f>
              <c:strCache>
                <c:ptCount val="9"/>
                <c:pt idx="0">
                  <c:v>Moses Lake</c:v>
                </c:pt>
                <c:pt idx="1">
                  <c:v>Ephrata</c:v>
                </c:pt>
                <c:pt idx="2">
                  <c:v>Quincy/George</c:v>
                </c:pt>
                <c:pt idx="3">
                  <c:v>Grand Coulee</c:v>
                </c:pt>
                <c:pt idx="4">
                  <c:v>Mattawa</c:v>
                </c:pt>
                <c:pt idx="5">
                  <c:v> Royal City</c:v>
                </c:pt>
                <c:pt idx="6">
                  <c:v>Soap Lake</c:v>
                </c:pt>
                <c:pt idx="7">
                  <c:v>Warden</c:v>
                </c:pt>
                <c:pt idx="8">
                  <c:v>Other areas</c:v>
                </c:pt>
              </c:strCache>
            </c:strRef>
          </c:cat>
          <c:val>
            <c:numRef>
              <c:f>Sheet1!$B$22:$B$29</c:f>
              <c:numCache>
                <c:formatCode>General</c:formatCode>
                <c:ptCount val="8"/>
                <c:pt idx="0">
                  <c:v>54</c:v>
                </c:pt>
                <c:pt idx="1">
                  <c:v>13</c:v>
                </c:pt>
                <c:pt idx="2">
                  <c:v>6</c:v>
                </c:pt>
                <c:pt idx="3">
                  <c:v>7</c:v>
                </c:pt>
                <c:pt idx="4">
                  <c:v>28</c:v>
                </c:pt>
                <c:pt idx="5">
                  <c:v>0</c:v>
                </c:pt>
                <c:pt idx="6">
                  <c:v>29</c:v>
                </c:pt>
                <c:pt idx="7">
                  <c:v>1</c:v>
                </c:pt>
              </c:numCache>
            </c:numRef>
          </c:val>
          <c:extLst>
            <c:ext xmlns:c16="http://schemas.microsoft.com/office/drawing/2014/chart" uri="{C3380CC4-5D6E-409C-BE32-E72D297353CC}">
              <c16:uniqueId val="{00000002-AD66-4EA6-A68E-387D666FF2EA}"/>
            </c:ext>
          </c:extLst>
        </c:ser>
        <c:dLbls>
          <c:showLegendKey val="0"/>
          <c:showVal val="1"/>
          <c:showCatName val="0"/>
          <c:showSerName val="0"/>
          <c:showPercent val="0"/>
          <c:showBubbleSize val="0"/>
        </c:dLbls>
        <c:gapWidth val="65"/>
        <c:shape val="box"/>
        <c:axId val="762670288"/>
        <c:axId val="738545840"/>
        <c:axId val="0"/>
      </c:bar3DChart>
      <c:catAx>
        <c:axId val="762670288"/>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r>
                  <a:rPr lang="en-US"/>
                  <a:t>Grant County City</a:t>
                </a:r>
              </a:p>
            </c:rich>
          </c:tx>
          <c:layout>
            <c:manualLayout>
              <c:xMode val="edge"/>
              <c:yMode val="edge"/>
              <c:x val="2.7011803414257948E-2"/>
              <c:y val="0.42526753083418684"/>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en-US"/>
            </a:p>
          </c:txPr>
        </c:title>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738545840"/>
        <c:crosses val="autoZero"/>
        <c:auto val="1"/>
        <c:lblAlgn val="ctr"/>
        <c:lblOffset val="100"/>
        <c:noMultiLvlLbl val="0"/>
      </c:catAx>
      <c:valAx>
        <c:axId val="738545840"/>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r>
                  <a:rPr lang="en-US"/>
                  <a:t>Number of Unsheltered People per City</a:t>
                </a:r>
              </a:p>
            </c:rich>
          </c:tx>
          <c:layout>
            <c:manualLayout>
              <c:xMode val="edge"/>
              <c:yMode val="edge"/>
              <c:x val="0.34632302835512524"/>
              <c:y val="0.89499270662336394"/>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762670288"/>
        <c:crosses val="autoZero"/>
        <c:crossBetween val="between"/>
      </c:valAx>
      <c:spPr>
        <a:noFill/>
        <a:ln>
          <a:noFill/>
        </a:ln>
        <a:effectLst/>
      </c:spPr>
    </c:plotArea>
    <c:legend>
      <c:legendPos val="b"/>
      <c:layout>
        <c:manualLayout>
          <c:xMode val="edge"/>
          <c:yMode val="edge"/>
          <c:x val="0.38492453186908249"/>
          <c:y val="0.92608661408916038"/>
          <c:w val="0.30140582091399609"/>
          <c:h val="6.2122672010965052E-2"/>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1397533-7F43-44D9-8E3A-E01C4C5D689F}" type="datetimeFigureOut">
              <a:rPr lang="en-US" smtClean="0"/>
              <a:t>12/22/2020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3236670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397533-7F43-44D9-8E3A-E01C4C5D689F}" type="datetimeFigureOut">
              <a:rPr lang="en-US" smtClean="0"/>
              <a:t>12/22/2020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382636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397533-7F43-44D9-8E3A-E01C4C5D689F}" type="datetimeFigureOut">
              <a:rPr lang="en-US" smtClean="0"/>
              <a:t>12/22/2020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821720F-485D-477C-B589-9ECF6B50F233}"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67694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1397533-7F43-44D9-8E3A-E01C4C5D689F}" type="datetimeFigureOut">
              <a:rPr lang="en-US" smtClean="0"/>
              <a:t>12/22/2020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16248187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1397533-7F43-44D9-8E3A-E01C4C5D689F}" type="datetimeFigureOut">
              <a:rPr lang="en-US" smtClean="0"/>
              <a:t>12/22/2020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821720F-485D-477C-B589-9ECF6B50F233}"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223116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1397533-7F43-44D9-8E3A-E01C4C5D689F}" type="datetimeFigureOut">
              <a:rPr lang="en-US" smtClean="0"/>
              <a:t>12/22/2020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41215351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397533-7F43-44D9-8E3A-E01C4C5D689F}" type="datetimeFigureOut">
              <a:rPr lang="en-US" smtClean="0"/>
              <a:t>12/22/2020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130335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397533-7F43-44D9-8E3A-E01C4C5D689F}" type="datetimeFigureOut">
              <a:rPr lang="en-US" smtClean="0"/>
              <a:t>12/22/2020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3980265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397533-7F43-44D9-8E3A-E01C4C5D689F}" type="datetimeFigureOut">
              <a:rPr lang="en-US" smtClean="0"/>
              <a:t>12/22/2020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3420218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397533-7F43-44D9-8E3A-E01C4C5D689F}" type="datetimeFigureOut">
              <a:rPr lang="en-US" smtClean="0"/>
              <a:t>12/22/2020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4026081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397533-7F43-44D9-8E3A-E01C4C5D689F}" type="datetimeFigureOut">
              <a:rPr lang="en-US" smtClean="0"/>
              <a:t>12/22/2020</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396699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1397533-7F43-44D9-8E3A-E01C4C5D689F}" type="datetimeFigureOut">
              <a:rPr lang="en-US" smtClean="0"/>
              <a:t>12/22/2020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2870599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397533-7F43-44D9-8E3A-E01C4C5D689F}" type="datetimeFigureOut">
              <a:rPr lang="en-US" smtClean="0"/>
              <a:t>12/22/2020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567701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397533-7F43-44D9-8E3A-E01C4C5D689F}" type="datetimeFigureOut">
              <a:rPr lang="en-US" smtClean="0"/>
              <a:t>12/22/2020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950262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397533-7F43-44D9-8E3A-E01C4C5D689F}" type="datetimeFigureOut">
              <a:rPr lang="en-US" smtClean="0"/>
              <a:t>12/22/2020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1784763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397533-7F43-44D9-8E3A-E01C4C5D689F}" type="datetimeFigureOut">
              <a:rPr lang="en-US" smtClean="0"/>
              <a:t>12/22/2020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821720F-485D-477C-B589-9ECF6B50F233}" type="slidenum">
              <a:rPr lang="en-US" smtClean="0"/>
              <a:t>‹#›</a:t>
            </a:fld>
            <a:endParaRPr lang="en-US"/>
          </a:p>
        </p:txBody>
      </p:sp>
    </p:spTree>
    <p:extLst>
      <p:ext uri="{BB962C8B-B14F-4D97-AF65-F5344CB8AC3E}">
        <p14:creationId xmlns:p14="http://schemas.microsoft.com/office/powerpoint/2010/main" val="3694456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1397533-7F43-44D9-8E3A-E01C4C5D689F}" type="datetimeFigureOut">
              <a:rPr lang="en-US" smtClean="0"/>
              <a:t>12/22/2020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821720F-485D-477C-B589-9ECF6B50F233}" type="slidenum">
              <a:rPr lang="en-US" smtClean="0"/>
              <a:t>‹#›</a:t>
            </a:fld>
            <a:endParaRPr lang="en-US"/>
          </a:p>
        </p:txBody>
      </p:sp>
    </p:spTree>
    <p:extLst>
      <p:ext uri="{BB962C8B-B14F-4D97-AF65-F5344CB8AC3E}">
        <p14:creationId xmlns:p14="http://schemas.microsoft.com/office/powerpoint/2010/main" val="30519733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ABABA7-0420-4200-9B65-1C1967CE93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7A03E380-9CD1-4ABA-A763-9F9D252B89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6009967" y="0"/>
            <a:ext cx="6176982" cy="6853245"/>
            <a:chOff x="2487613" y="285750"/>
            <a:chExt cx="2428876" cy="5654676"/>
          </a:xfrm>
          <a:solidFill>
            <a:schemeClr val="bg2">
              <a:lumMod val="90000"/>
            </a:schemeClr>
          </a:solidFill>
        </p:grpSpPr>
        <p:sp>
          <p:nvSpPr>
            <p:cNvPr id="11" name="Freeform 11">
              <a:extLst>
                <a:ext uri="{FF2B5EF4-FFF2-40B4-BE49-F238E27FC236}">
                  <a16:creationId xmlns:a16="http://schemas.microsoft.com/office/drawing/2014/main" id="{66E01B84-4C2B-4DE5-90C8-9C4001A75B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12" name="Freeform 12">
              <a:extLst>
                <a:ext uri="{FF2B5EF4-FFF2-40B4-BE49-F238E27FC236}">
                  <a16:creationId xmlns:a16="http://schemas.microsoft.com/office/drawing/2014/main" id="{64CE5A7A-D5C5-4FE5-860C-0B5748FDEE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13" name="Freeform 13">
              <a:extLst>
                <a:ext uri="{FF2B5EF4-FFF2-40B4-BE49-F238E27FC236}">
                  <a16:creationId xmlns:a16="http://schemas.microsoft.com/office/drawing/2014/main" id="{016A7D2A-6EEA-47B8-A763-7D82E41B3C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14" name="Freeform 14">
              <a:extLst>
                <a:ext uri="{FF2B5EF4-FFF2-40B4-BE49-F238E27FC236}">
                  <a16:creationId xmlns:a16="http://schemas.microsoft.com/office/drawing/2014/main" id="{E758F6E7-6DEC-48D0-ACB1-E5E26B13E6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15" name="Freeform 15">
              <a:extLst>
                <a:ext uri="{FF2B5EF4-FFF2-40B4-BE49-F238E27FC236}">
                  <a16:creationId xmlns:a16="http://schemas.microsoft.com/office/drawing/2014/main" id="{B56657FF-C027-42E7-859B-902929B6FA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16" name="Freeform 16">
              <a:extLst>
                <a:ext uri="{FF2B5EF4-FFF2-40B4-BE49-F238E27FC236}">
                  <a16:creationId xmlns:a16="http://schemas.microsoft.com/office/drawing/2014/main" id="{79047F2A-5978-46C6-B3A2-54AAC2136B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17" name="Freeform 17">
              <a:extLst>
                <a:ext uri="{FF2B5EF4-FFF2-40B4-BE49-F238E27FC236}">
                  <a16:creationId xmlns:a16="http://schemas.microsoft.com/office/drawing/2014/main" id="{F3BE8FD1-0A72-4640-AC7A-2E057273F8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18" name="Freeform 18">
              <a:extLst>
                <a:ext uri="{FF2B5EF4-FFF2-40B4-BE49-F238E27FC236}">
                  <a16:creationId xmlns:a16="http://schemas.microsoft.com/office/drawing/2014/main" id="{752FC782-A372-4D11-B20D-958955E564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19" name="Freeform 19">
              <a:extLst>
                <a:ext uri="{FF2B5EF4-FFF2-40B4-BE49-F238E27FC236}">
                  <a16:creationId xmlns:a16="http://schemas.microsoft.com/office/drawing/2014/main" id="{AA00B2F1-BEE2-444A-8249-C8E3212CA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4" y="468286"/>
              <a:ext cx="1768475" cy="4262464"/>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20" name="Freeform 20">
              <a:extLst>
                <a:ext uri="{FF2B5EF4-FFF2-40B4-BE49-F238E27FC236}">
                  <a16:creationId xmlns:a16="http://schemas.microsoft.com/office/drawing/2014/main" id="{E7F5747E-514B-4CF7-B6B0-DAD7149097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21" name="Freeform 21">
              <a:extLst>
                <a:ext uri="{FF2B5EF4-FFF2-40B4-BE49-F238E27FC236}">
                  <a16:creationId xmlns:a16="http://schemas.microsoft.com/office/drawing/2014/main" id="{931614BB-1593-40ED-8113-2BD1187055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22" name="Freeform 22">
              <a:extLst>
                <a:ext uri="{FF2B5EF4-FFF2-40B4-BE49-F238E27FC236}">
                  <a16:creationId xmlns:a16="http://schemas.microsoft.com/office/drawing/2014/main" id="{2691871F-F15C-4E19-BC9C-78E5748D74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sp>
        <p:nvSpPr>
          <p:cNvPr id="24" name="Freeform 6">
            <a:extLst>
              <a:ext uri="{FF2B5EF4-FFF2-40B4-BE49-F238E27FC236}">
                <a16:creationId xmlns:a16="http://schemas.microsoft.com/office/drawing/2014/main" id="{8576F020-8157-45CE-B1D9-6FA47AFEB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1159566"/>
            <a:ext cx="7560245" cy="453886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p>
      <p:sp>
        <p:nvSpPr>
          <p:cNvPr id="2" name="Title 1">
            <a:extLst>
              <a:ext uri="{FF2B5EF4-FFF2-40B4-BE49-F238E27FC236}">
                <a16:creationId xmlns:a16="http://schemas.microsoft.com/office/drawing/2014/main" id="{15F22784-BBC1-45E1-B7A1-AA9BFC68F0E2}"/>
              </a:ext>
            </a:extLst>
          </p:cNvPr>
          <p:cNvSpPr>
            <a:spLocks noGrp="1"/>
          </p:cNvSpPr>
          <p:nvPr>
            <p:ph type="ctrTitle"/>
          </p:nvPr>
        </p:nvSpPr>
        <p:spPr>
          <a:xfrm>
            <a:off x="174615" y="1318590"/>
            <a:ext cx="5914759" cy="4220820"/>
          </a:xfrm>
        </p:spPr>
        <p:txBody>
          <a:bodyPr anchor="ctr">
            <a:normAutofit/>
          </a:bodyPr>
          <a:lstStyle/>
          <a:p>
            <a:r>
              <a:rPr lang="en-US" sz="4400" dirty="0">
                <a:solidFill>
                  <a:srgbClr val="FFFFFF"/>
                </a:solidFill>
              </a:rPr>
              <a:t>City of Moses Lake</a:t>
            </a:r>
          </a:p>
        </p:txBody>
      </p:sp>
      <p:sp>
        <p:nvSpPr>
          <p:cNvPr id="3" name="Subtitle 2">
            <a:extLst>
              <a:ext uri="{FF2B5EF4-FFF2-40B4-BE49-F238E27FC236}">
                <a16:creationId xmlns:a16="http://schemas.microsoft.com/office/drawing/2014/main" id="{1D446B71-AC9D-416B-A906-4F7938B78220}"/>
              </a:ext>
            </a:extLst>
          </p:cNvPr>
          <p:cNvSpPr>
            <a:spLocks noGrp="1"/>
          </p:cNvSpPr>
          <p:nvPr>
            <p:ph type="subTitle" idx="1"/>
          </p:nvPr>
        </p:nvSpPr>
        <p:spPr>
          <a:xfrm>
            <a:off x="7712032" y="804334"/>
            <a:ext cx="4365910" cy="5249332"/>
          </a:xfrm>
        </p:spPr>
        <p:txBody>
          <a:bodyPr anchor="ctr">
            <a:normAutofit/>
          </a:bodyPr>
          <a:lstStyle/>
          <a:p>
            <a:r>
              <a:rPr lang="en-US" sz="3200" dirty="0">
                <a:solidFill>
                  <a:srgbClr val="00B050"/>
                </a:solidFill>
              </a:rPr>
              <a:t>Project Open Doors:</a:t>
            </a:r>
          </a:p>
          <a:p>
            <a:r>
              <a:rPr lang="en-US" dirty="0">
                <a:solidFill>
                  <a:schemeClr val="tx1"/>
                </a:solidFill>
              </a:rPr>
              <a:t>Homeless Programs</a:t>
            </a:r>
          </a:p>
          <a:p>
            <a:r>
              <a:rPr lang="en-US" dirty="0">
                <a:solidFill>
                  <a:schemeClr val="tx1"/>
                </a:solidFill>
              </a:rPr>
              <a:t>Initiated 2018- Implemented 2020</a:t>
            </a:r>
          </a:p>
        </p:txBody>
      </p:sp>
    </p:spTree>
    <p:extLst>
      <p:ext uri="{BB962C8B-B14F-4D97-AF65-F5344CB8AC3E}">
        <p14:creationId xmlns:p14="http://schemas.microsoft.com/office/powerpoint/2010/main" val="4024043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974B4-02D7-46ED-800B-4318C58F17D5}"/>
              </a:ext>
            </a:extLst>
          </p:cNvPr>
          <p:cNvSpPr>
            <a:spLocks noGrp="1"/>
          </p:cNvSpPr>
          <p:nvPr>
            <p:ph type="title"/>
          </p:nvPr>
        </p:nvSpPr>
        <p:spPr/>
        <p:txBody>
          <a:bodyPr/>
          <a:lstStyle/>
          <a:p>
            <a:r>
              <a:rPr lang="en-US" sz="3600" dirty="0"/>
              <a:t>Community Resources identified </a:t>
            </a:r>
            <a:br>
              <a:rPr lang="en-US" sz="3600" dirty="0"/>
            </a:br>
            <a:r>
              <a:rPr lang="en-US" sz="3600" dirty="0"/>
              <a:t>in Moses Lake</a:t>
            </a:r>
            <a:endParaRPr lang="en-US" dirty="0"/>
          </a:p>
        </p:txBody>
      </p:sp>
      <p:sp>
        <p:nvSpPr>
          <p:cNvPr id="3" name="Content Placeholder 2">
            <a:extLst>
              <a:ext uri="{FF2B5EF4-FFF2-40B4-BE49-F238E27FC236}">
                <a16:creationId xmlns:a16="http://schemas.microsoft.com/office/drawing/2014/main" id="{D73377AF-D31E-46A5-BCF7-814189715B82}"/>
              </a:ext>
            </a:extLst>
          </p:cNvPr>
          <p:cNvSpPr>
            <a:spLocks noGrp="1"/>
          </p:cNvSpPr>
          <p:nvPr>
            <p:ph idx="1"/>
          </p:nvPr>
        </p:nvSpPr>
        <p:spPr/>
        <p:txBody>
          <a:bodyPr/>
          <a:lstStyle/>
          <a:p>
            <a:pPr lvl="1"/>
            <a:r>
              <a:rPr lang="en-US" dirty="0">
                <a:solidFill>
                  <a:schemeClr val="tx1"/>
                </a:solidFill>
              </a:rPr>
              <a:t>Serve Moses Lake – Motel vouchers, rent assistance, application fees, utility assistance </a:t>
            </a:r>
          </a:p>
          <a:p>
            <a:pPr lvl="1"/>
            <a:r>
              <a:rPr lang="en-US" dirty="0">
                <a:solidFill>
                  <a:schemeClr val="tx1"/>
                </a:solidFill>
              </a:rPr>
              <a:t>Opportunities Industrialization Center (OIC) Utility assistance, housing services for eligible farm workers </a:t>
            </a:r>
          </a:p>
          <a:p>
            <a:pPr lvl="1"/>
            <a:r>
              <a:rPr lang="en-US" dirty="0">
                <a:solidFill>
                  <a:schemeClr val="tx1"/>
                </a:solidFill>
              </a:rPr>
              <a:t>Salvation Army – One-time motel voucher </a:t>
            </a:r>
          </a:p>
          <a:p>
            <a:pPr lvl="1"/>
            <a:r>
              <a:rPr lang="en-US" dirty="0">
                <a:solidFill>
                  <a:schemeClr val="tx1"/>
                </a:solidFill>
              </a:rPr>
              <a:t>Veteran’s Coalition of Grant County – Limited housing services for veterans </a:t>
            </a:r>
          </a:p>
          <a:p>
            <a:pPr lvl="1"/>
            <a:r>
              <a:rPr lang="en-US" dirty="0">
                <a:solidFill>
                  <a:schemeClr val="tx1"/>
                </a:solidFill>
              </a:rPr>
              <a:t>Grant Integrated Services: Various outreach, housing stability planning and case management. </a:t>
            </a:r>
          </a:p>
          <a:p>
            <a:pPr lvl="1"/>
            <a:r>
              <a:rPr lang="en-US" dirty="0">
                <a:solidFill>
                  <a:schemeClr val="tx1"/>
                </a:solidFill>
              </a:rPr>
              <a:t>New Hope – Limited to domestic violence resource help</a:t>
            </a:r>
          </a:p>
          <a:p>
            <a:pPr lvl="1"/>
            <a:r>
              <a:rPr lang="en-US" dirty="0">
                <a:solidFill>
                  <a:schemeClr val="tx1"/>
                </a:solidFill>
              </a:rPr>
              <a:t>Grant County Housing Authority – Housing for homeless families/motel vouchers</a:t>
            </a:r>
            <a:endParaRPr lang="en-US" dirty="0"/>
          </a:p>
          <a:p>
            <a:endParaRPr lang="en-US" dirty="0"/>
          </a:p>
        </p:txBody>
      </p:sp>
    </p:spTree>
    <p:extLst>
      <p:ext uri="{BB962C8B-B14F-4D97-AF65-F5344CB8AC3E}">
        <p14:creationId xmlns:p14="http://schemas.microsoft.com/office/powerpoint/2010/main" val="4039752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3C817-B4B0-43F7-B0E3-72CCE069E386}"/>
              </a:ext>
            </a:extLst>
          </p:cNvPr>
          <p:cNvSpPr>
            <a:spLocks noGrp="1"/>
          </p:cNvSpPr>
          <p:nvPr>
            <p:ph type="title"/>
          </p:nvPr>
        </p:nvSpPr>
        <p:spPr/>
        <p:txBody>
          <a:bodyPr/>
          <a:lstStyle/>
          <a:p>
            <a:r>
              <a:rPr lang="en-US" dirty="0"/>
              <a:t>Program Funding</a:t>
            </a:r>
          </a:p>
        </p:txBody>
      </p:sp>
      <p:sp>
        <p:nvSpPr>
          <p:cNvPr id="3" name="Content Placeholder 2">
            <a:extLst>
              <a:ext uri="{FF2B5EF4-FFF2-40B4-BE49-F238E27FC236}">
                <a16:creationId xmlns:a16="http://schemas.microsoft.com/office/drawing/2014/main" id="{557BD262-A6E0-4A7A-8405-A9C405387928}"/>
              </a:ext>
            </a:extLst>
          </p:cNvPr>
          <p:cNvSpPr>
            <a:spLocks noGrp="1"/>
          </p:cNvSpPr>
          <p:nvPr>
            <p:ph idx="1"/>
          </p:nvPr>
        </p:nvSpPr>
        <p:spPr>
          <a:xfrm>
            <a:off x="2528252" y="1540189"/>
            <a:ext cx="8915400" cy="5113160"/>
          </a:xfrm>
        </p:spPr>
        <p:txBody>
          <a:bodyPr>
            <a:normAutofit lnSpcReduction="10000"/>
          </a:bodyPr>
          <a:lstStyle/>
          <a:p>
            <a:r>
              <a:rPr lang="en-US" dirty="0"/>
              <a:t>The City of Moses Lake started it’s search for Grant funding in 2019 for the operation of its homeless programs. </a:t>
            </a:r>
          </a:p>
          <a:p>
            <a:pPr lvl="1"/>
            <a:r>
              <a:rPr lang="en-US" dirty="0"/>
              <a:t>The City elected to enact HB 1406 that allows the City to collect a portion of sales tax that goes back to the State to use for Homeless Programs. This amounts to approximately $56,000 per year</a:t>
            </a:r>
          </a:p>
          <a:p>
            <a:pPr lvl="1"/>
            <a:r>
              <a:rPr lang="en-US" dirty="0"/>
              <a:t>The City made a formal request to the Board of County Commissioners to receive a portion of the County’s Document Recording Fees in accordance with RCW 36.22.179(a). The City will receive $135,000/year on an on-going basis for Homeless Program funding beginning 2021</a:t>
            </a:r>
          </a:p>
          <a:p>
            <a:pPr lvl="1"/>
            <a:r>
              <a:rPr lang="en-US" dirty="0"/>
              <a:t>Grant County received funding directly from the Housing Assistance Unit of Department of Commerce through the Emergency Housing Grant for funding allocated specifically for homeless populations exposure to COVID-19 and prevention. The City entered into a sub-recipient agreement for these funds in the amount of $195,000 for use through December 31</a:t>
            </a:r>
            <a:r>
              <a:rPr lang="en-US" baseline="30000" dirty="0"/>
              <a:t>st</a:t>
            </a:r>
            <a:r>
              <a:rPr lang="en-US" dirty="0"/>
              <a:t>, 2020.</a:t>
            </a:r>
          </a:p>
          <a:p>
            <a:pPr lvl="1"/>
            <a:r>
              <a:rPr lang="en-US" dirty="0"/>
              <a:t>The City dedicated $170,000 of the CARES Act funding received for Homeless Programs.</a:t>
            </a:r>
          </a:p>
          <a:p>
            <a:pPr lvl="1"/>
            <a:r>
              <a:rPr lang="en-US" dirty="0"/>
              <a:t>The City entered into a contract with Grant County that will provide $1.45 million of funding through September of 2022 through the Department of Commerce’ Emergency Solutions Grant.</a:t>
            </a:r>
          </a:p>
          <a:p>
            <a:pPr lvl="1"/>
            <a:endParaRPr lang="en-US" dirty="0"/>
          </a:p>
        </p:txBody>
      </p:sp>
    </p:spTree>
    <p:extLst>
      <p:ext uri="{BB962C8B-B14F-4D97-AF65-F5344CB8AC3E}">
        <p14:creationId xmlns:p14="http://schemas.microsoft.com/office/powerpoint/2010/main" val="22085132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51B311EA-FE0E-44BA-BADA-7AFDB2ED75C8}"/>
              </a:ext>
            </a:extLst>
          </p:cNvPr>
          <p:cNvGraphicFramePr>
            <a:graphicFrameLocks noGrp="1"/>
          </p:cNvGraphicFramePr>
          <p:nvPr>
            <p:ph idx="1"/>
            <p:extLst>
              <p:ext uri="{D42A27DB-BD31-4B8C-83A1-F6EECF244321}">
                <p14:modId xmlns:p14="http://schemas.microsoft.com/office/powerpoint/2010/main" val="4146498014"/>
              </p:ext>
            </p:extLst>
          </p:nvPr>
        </p:nvGraphicFramePr>
        <p:xfrm>
          <a:off x="0" y="-917"/>
          <a:ext cx="12192004" cy="6858916"/>
        </p:xfrm>
        <a:graphic>
          <a:graphicData uri="http://schemas.openxmlformats.org/drawingml/2006/table">
            <a:tbl>
              <a:tblPr firstRow="1" bandRow="1">
                <a:tableStyleId>{5C22544A-7EE6-4342-B048-85BDC9FD1C3A}</a:tableStyleId>
              </a:tblPr>
              <a:tblGrid>
                <a:gridCol w="3048001">
                  <a:extLst>
                    <a:ext uri="{9D8B030D-6E8A-4147-A177-3AD203B41FA5}">
                      <a16:colId xmlns:a16="http://schemas.microsoft.com/office/drawing/2014/main" val="93534921"/>
                    </a:ext>
                  </a:extLst>
                </a:gridCol>
                <a:gridCol w="3048001">
                  <a:extLst>
                    <a:ext uri="{9D8B030D-6E8A-4147-A177-3AD203B41FA5}">
                      <a16:colId xmlns:a16="http://schemas.microsoft.com/office/drawing/2014/main" val="3707602392"/>
                    </a:ext>
                  </a:extLst>
                </a:gridCol>
                <a:gridCol w="3048001">
                  <a:extLst>
                    <a:ext uri="{9D8B030D-6E8A-4147-A177-3AD203B41FA5}">
                      <a16:colId xmlns:a16="http://schemas.microsoft.com/office/drawing/2014/main" val="525930524"/>
                    </a:ext>
                  </a:extLst>
                </a:gridCol>
                <a:gridCol w="3048001">
                  <a:extLst>
                    <a:ext uri="{9D8B030D-6E8A-4147-A177-3AD203B41FA5}">
                      <a16:colId xmlns:a16="http://schemas.microsoft.com/office/drawing/2014/main" val="2477557715"/>
                    </a:ext>
                  </a:extLst>
                </a:gridCol>
              </a:tblGrid>
              <a:tr h="431381">
                <a:tc>
                  <a:txBody>
                    <a:bodyPr/>
                    <a:lstStyle/>
                    <a:p>
                      <a:pPr algn="ctr"/>
                      <a:r>
                        <a:rPr lang="en-US" dirty="0"/>
                        <a:t>Fund Source</a:t>
                      </a:r>
                    </a:p>
                  </a:txBody>
                  <a:tcPr/>
                </a:tc>
                <a:tc>
                  <a:txBody>
                    <a:bodyPr/>
                    <a:lstStyle/>
                    <a:p>
                      <a:pPr algn="ctr"/>
                      <a:r>
                        <a:rPr lang="en-US" dirty="0"/>
                        <a:t>Description</a:t>
                      </a:r>
                    </a:p>
                  </a:txBody>
                  <a:tcPr/>
                </a:tc>
                <a:tc>
                  <a:txBody>
                    <a:bodyPr/>
                    <a:lstStyle/>
                    <a:p>
                      <a:pPr algn="ctr"/>
                      <a:r>
                        <a:rPr lang="en-US" dirty="0"/>
                        <a:t>Allowable Uses</a:t>
                      </a:r>
                    </a:p>
                  </a:txBody>
                  <a:tcPr/>
                </a:tc>
                <a:tc>
                  <a:txBody>
                    <a:bodyPr/>
                    <a:lstStyle/>
                    <a:p>
                      <a:pPr algn="ctr"/>
                      <a:r>
                        <a:rPr lang="en-US" dirty="0"/>
                        <a:t>Other Notes</a:t>
                      </a:r>
                    </a:p>
                  </a:txBody>
                  <a:tcPr/>
                </a:tc>
                <a:extLst>
                  <a:ext uri="{0D108BD9-81ED-4DB2-BD59-A6C34878D82A}">
                    <a16:rowId xmlns:a16="http://schemas.microsoft.com/office/drawing/2014/main" val="2305584099"/>
                  </a:ext>
                </a:extLst>
              </a:tr>
              <a:tr h="2161992">
                <a:tc>
                  <a:txBody>
                    <a:bodyPr/>
                    <a:lstStyle/>
                    <a:p>
                      <a:pPr algn="ctr"/>
                      <a:endParaRPr lang="en-US" sz="1400" dirty="0">
                        <a:latin typeface="Arial" panose="020B0604020202020204" pitchFamily="34" charset="0"/>
                        <a:cs typeface="Arial" panose="020B0604020202020204" pitchFamily="34" charset="0"/>
                      </a:endParaRPr>
                    </a:p>
                    <a:p>
                      <a:pPr algn="ctr"/>
                      <a:endParaRPr lang="en-US" sz="1400" dirty="0">
                        <a:latin typeface="Arial" panose="020B0604020202020204" pitchFamily="34" charset="0"/>
                        <a:cs typeface="Arial" panose="020B0604020202020204" pitchFamily="34" charset="0"/>
                      </a:endParaRPr>
                    </a:p>
                    <a:p>
                      <a:pPr algn="ctr"/>
                      <a:endParaRPr lang="en-US" sz="1400" dirty="0">
                        <a:latin typeface="Arial" panose="020B0604020202020204" pitchFamily="34" charset="0"/>
                        <a:cs typeface="Arial" panose="020B0604020202020204" pitchFamily="34" charset="0"/>
                      </a:endParaRPr>
                    </a:p>
                    <a:p>
                      <a:pPr algn="ctr"/>
                      <a:r>
                        <a:rPr lang="en-US" sz="1400" b="1" dirty="0">
                          <a:latin typeface="Arial" panose="020B0604020202020204" pitchFamily="34" charset="0"/>
                          <a:cs typeface="Arial" panose="020B0604020202020204" pitchFamily="34" charset="0"/>
                        </a:rPr>
                        <a:t>House Bill 1406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effectLst/>
                          <a:latin typeface="Arial" panose="020B0604020202020204" pitchFamily="34" charset="0"/>
                          <a:ea typeface="Calibri" panose="020F0502020204030204" pitchFamily="34" charset="0"/>
                          <a:cs typeface="Arial" panose="020B0604020202020204" pitchFamily="34" charset="0"/>
                        </a:rPr>
                        <a:t>Local state-shared tax for affordable and supportive housing allows local jurisdictions (cities and counties) to impose a local state-shared sales and use tax to fund affordable or supportive housing. The consumer does not pay this tax, and the effective sales tax rate remains the same. Instead, this tax is credited against the 6.5% state sales tax.  </a:t>
                      </a:r>
                    </a:p>
                    <a:p>
                      <a:pPr algn="l"/>
                      <a:endParaRPr lang="en-US" sz="1200" dirty="0">
                        <a:latin typeface="Arial" panose="020B0604020202020204" pitchFamily="34" charset="0"/>
                        <a:cs typeface="Arial" panose="020B0604020202020204" pitchFamily="34" charset="0"/>
                      </a:endParaRPr>
                    </a:p>
                  </a:txBody>
                  <a:tcPr/>
                </a:tc>
                <a:tc>
                  <a:txBody>
                    <a:bodyPr/>
                    <a:lstStyle/>
                    <a:p>
                      <a:pPr marL="285750" marR="0" lvl="0" indent="-285750" algn="l">
                        <a:lnSpc>
                          <a:spcPct val="107000"/>
                        </a:lnSpc>
                        <a:spcBef>
                          <a:spcPts val="0"/>
                        </a:spcBef>
                        <a:spcAft>
                          <a:spcPts val="600"/>
                        </a:spcAft>
                        <a:buFont typeface="Arial" panose="020B0604020202020204" pitchFamily="34" charset="0"/>
                        <a:buChar char="•"/>
                      </a:pPr>
                      <a:r>
                        <a:rPr lang="en-US" sz="1200" dirty="0">
                          <a:effectLst/>
                          <a:latin typeface="Arial" panose="020B0604020202020204" pitchFamily="34" charset="0"/>
                          <a:ea typeface="Calibri" panose="020F0502020204030204" pitchFamily="34" charset="0"/>
                          <a:cs typeface="Arial" panose="020B0604020202020204" pitchFamily="34" charset="0"/>
                        </a:rPr>
                        <a:t>Acquisition, rehabilitation or construction of affordable housing</a:t>
                      </a:r>
                    </a:p>
                    <a:p>
                      <a:pPr marL="285750" marR="0" lvl="0" indent="-285750" algn="l">
                        <a:lnSpc>
                          <a:spcPct val="107000"/>
                        </a:lnSpc>
                        <a:spcBef>
                          <a:spcPts val="0"/>
                        </a:spcBef>
                        <a:spcAft>
                          <a:spcPts val="600"/>
                        </a:spcAft>
                        <a:buFont typeface="Arial" panose="020B0604020202020204" pitchFamily="34" charset="0"/>
                        <a:buChar char="•"/>
                      </a:pPr>
                      <a:r>
                        <a:rPr lang="en-US" sz="1200" dirty="0">
                          <a:effectLst/>
                          <a:latin typeface="Arial" panose="020B0604020202020204" pitchFamily="34" charset="0"/>
                          <a:ea typeface="Calibri" panose="020F0502020204030204" pitchFamily="34" charset="0"/>
                          <a:cs typeface="Arial" panose="020B0604020202020204" pitchFamily="34" charset="0"/>
                        </a:rPr>
                        <a:t>Funding the operations and maintenance costs of new units of affordable or supportive housing, or</a:t>
                      </a:r>
                    </a:p>
                    <a:p>
                      <a:pPr marL="285750" marR="0" lvl="0" indent="-285750" algn="l">
                        <a:lnSpc>
                          <a:spcPct val="107000"/>
                        </a:lnSpc>
                        <a:spcBef>
                          <a:spcPts val="0"/>
                        </a:spcBef>
                        <a:spcAft>
                          <a:spcPts val="600"/>
                        </a:spcAft>
                        <a:buFont typeface="Arial" panose="020B0604020202020204" pitchFamily="34" charset="0"/>
                        <a:buChar char="•"/>
                      </a:pPr>
                      <a:r>
                        <a:rPr lang="en-US" sz="1200" dirty="0">
                          <a:effectLst/>
                          <a:latin typeface="Arial" panose="020B0604020202020204" pitchFamily="34" charset="0"/>
                          <a:ea typeface="Calibri" panose="020F0502020204030204" pitchFamily="34" charset="0"/>
                          <a:cs typeface="Arial" panose="020B0604020202020204" pitchFamily="34" charset="0"/>
                        </a:rPr>
                        <a:t>Provide rental assistance to tenants </a:t>
                      </a:r>
                      <a:endParaRPr lang="en-US" sz="1200" dirty="0">
                        <a:latin typeface="Arial" panose="020B0604020202020204" pitchFamily="34" charset="0"/>
                        <a:cs typeface="Arial" panose="020B0604020202020204" pitchFamily="34" charset="0"/>
                      </a:endParaRPr>
                    </a:p>
                    <a:p>
                      <a:pPr algn="l"/>
                      <a:endParaRPr lang="en-US" sz="1200" dirty="0">
                        <a:latin typeface="Arial" panose="020B0604020202020204" pitchFamily="34" charset="0"/>
                        <a:cs typeface="Arial" panose="020B0604020202020204" pitchFamily="34" charset="0"/>
                      </a:endParaRPr>
                    </a:p>
                  </a:txBody>
                  <a:tcPr/>
                </a:tc>
                <a:tc>
                  <a:txBody>
                    <a:bodyPr/>
                    <a:lstStyle/>
                    <a:p>
                      <a:pPr algn="l"/>
                      <a:r>
                        <a:rPr lang="en-US" sz="1200" dirty="0">
                          <a:latin typeface="Arial" panose="020B0604020202020204" pitchFamily="34" charset="0"/>
                          <a:cs typeface="Arial" panose="020B0604020202020204" pitchFamily="34" charset="0"/>
                        </a:rPr>
                        <a:t>Distributed on a monthly basis. Approximately $56,000/year.</a:t>
                      </a:r>
                    </a:p>
                  </a:txBody>
                  <a:tcPr/>
                </a:tc>
                <a:extLst>
                  <a:ext uri="{0D108BD9-81ED-4DB2-BD59-A6C34878D82A}">
                    <a16:rowId xmlns:a16="http://schemas.microsoft.com/office/drawing/2014/main" val="3491052540"/>
                  </a:ext>
                </a:extLst>
              </a:tr>
              <a:tr h="2539014">
                <a:tc>
                  <a:txBody>
                    <a:bodyPr/>
                    <a:lstStyle/>
                    <a:p>
                      <a:pPr algn="ctr"/>
                      <a:endParaRPr lang="en-US" sz="1400" kern="1200" dirty="0">
                        <a:solidFill>
                          <a:schemeClr val="dk1"/>
                        </a:solidFill>
                        <a:effectLst/>
                        <a:latin typeface="Arial" panose="020B0604020202020204" pitchFamily="34" charset="0"/>
                        <a:ea typeface="+mn-ea"/>
                        <a:cs typeface="Arial" panose="020B0604020202020204" pitchFamily="34" charset="0"/>
                      </a:endParaRPr>
                    </a:p>
                    <a:p>
                      <a:pPr algn="ctr"/>
                      <a:endParaRPr lang="en-US" sz="1400" kern="1200" dirty="0">
                        <a:solidFill>
                          <a:schemeClr val="dk1"/>
                        </a:solidFill>
                        <a:effectLst/>
                        <a:latin typeface="Arial" panose="020B0604020202020204" pitchFamily="34" charset="0"/>
                        <a:ea typeface="+mn-ea"/>
                        <a:cs typeface="Arial" panose="020B0604020202020204" pitchFamily="34" charset="0"/>
                      </a:endParaRPr>
                    </a:p>
                    <a:p>
                      <a:pPr algn="ctr"/>
                      <a:endParaRPr lang="en-US" sz="1400" kern="1200" dirty="0">
                        <a:solidFill>
                          <a:schemeClr val="dk1"/>
                        </a:solidFill>
                        <a:effectLst/>
                        <a:latin typeface="Arial" panose="020B0604020202020204" pitchFamily="34" charset="0"/>
                        <a:ea typeface="+mn-ea"/>
                        <a:cs typeface="Arial" panose="020B0604020202020204" pitchFamily="34" charset="0"/>
                      </a:endParaRPr>
                    </a:p>
                    <a:p>
                      <a:pPr algn="ctr"/>
                      <a:endParaRPr lang="en-US" sz="1400" kern="1200" dirty="0">
                        <a:solidFill>
                          <a:schemeClr val="dk1"/>
                        </a:solidFill>
                        <a:effectLst/>
                        <a:latin typeface="Arial" panose="020B0604020202020204" pitchFamily="34" charset="0"/>
                        <a:ea typeface="+mn-ea"/>
                        <a:cs typeface="Arial" panose="020B0604020202020204" pitchFamily="34" charset="0"/>
                      </a:endParaRPr>
                    </a:p>
                    <a:p>
                      <a:pPr algn="ctr"/>
                      <a:r>
                        <a:rPr lang="en-US" sz="1400" b="1" kern="1200" dirty="0">
                          <a:solidFill>
                            <a:schemeClr val="dk1"/>
                          </a:solidFill>
                          <a:effectLst/>
                          <a:latin typeface="Arial" panose="020B0604020202020204" pitchFamily="34" charset="0"/>
                          <a:ea typeface="+mn-ea"/>
                          <a:cs typeface="Arial" panose="020B0604020202020204" pitchFamily="34" charset="0"/>
                        </a:rPr>
                        <a:t>Homeless Fund (Document Recording Fee Funding)</a:t>
                      </a:r>
                      <a:endParaRPr lang="en-US" sz="1400" b="1" dirty="0">
                        <a:latin typeface="Arial" panose="020B0604020202020204" pitchFamily="34" charset="0"/>
                        <a:cs typeface="Arial" panose="020B06040202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Counties receive set fee per document recorded in each county to be used for homeless services</a:t>
                      </a:r>
                    </a:p>
                    <a:p>
                      <a:pPr algn="l"/>
                      <a:endParaRPr lang="en-US" sz="1200" dirty="0">
                        <a:latin typeface="Arial" panose="020B0604020202020204" pitchFamily="34" charset="0"/>
                        <a:cs typeface="Arial" panose="020B0604020202020204" pitchFamily="34" charset="0"/>
                      </a:endParaRPr>
                    </a:p>
                  </a:txBody>
                  <a:tcPr/>
                </a:tc>
                <a:tc>
                  <a:txBody>
                    <a:bodyPr/>
                    <a:lstStyle/>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Emergency shelter</a:t>
                      </a:r>
                    </a:p>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Homeless outreach</a:t>
                      </a:r>
                    </a:p>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Transitional housing</a:t>
                      </a:r>
                    </a:p>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Permanent supportive housing </a:t>
                      </a:r>
                    </a:p>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Homeless prevention services</a:t>
                      </a:r>
                    </a:p>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Rapid rehousing rental assistance</a:t>
                      </a:r>
                    </a:p>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Costs of developing affordable housing for homeless persons</a:t>
                      </a:r>
                    </a:p>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Other activities to reduce and prevent homelessness as identified for funding in the local plan.</a:t>
                      </a:r>
                    </a:p>
                    <a:p>
                      <a:pPr algn="l"/>
                      <a:endParaRPr lang="en-US" sz="1200" dirty="0">
                        <a:latin typeface="Arial" panose="020B0604020202020204" pitchFamily="34" charset="0"/>
                        <a:cs typeface="Arial" panose="020B06040202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Counties receive funding which is then passed through to the City of Moses Lake for daily fund management. Approximately $135,000/year.</a:t>
                      </a:r>
                    </a:p>
                    <a:p>
                      <a:pPr algn="l"/>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41502968"/>
                  </a:ext>
                </a:extLst>
              </a:tr>
              <a:tr h="1726529">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1" dirty="0">
                        <a:latin typeface="Arial" panose="020B0604020202020204" pitchFamily="34" charset="0"/>
                        <a:cs typeface="Arial" panose="020B0604020202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1" dirty="0">
                        <a:latin typeface="Arial" panose="020B0604020202020204" pitchFamily="34" charset="0"/>
                        <a:cs typeface="Arial" panose="020B0604020202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1" dirty="0">
                        <a:latin typeface="Arial" panose="020B0604020202020204" pitchFamily="34" charset="0"/>
                        <a:cs typeface="Arial" panose="020B0604020202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Emergency Solutions Grant-CVII</a:t>
                      </a:r>
                    </a:p>
                    <a:p>
                      <a:pPr algn="ctr"/>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dk1"/>
                          </a:solidFill>
                          <a:effectLst/>
                          <a:latin typeface="Arial" panose="020B0604020202020204" pitchFamily="34" charset="0"/>
                          <a:ea typeface="+mn-ea"/>
                          <a:cs typeface="Arial" panose="020B0604020202020204" pitchFamily="34" charset="0"/>
                        </a:rPr>
                        <a:t>The purpose of the ESG program is to provide homelessness prevention assistance to households who would otherwise become homeless and to provide assistance to rapidly re-house persons who are experiencing homelessness</a:t>
                      </a:r>
                      <a:endParaRPr lang="en-US" sz="1200" dirty="0">
                        <a:latin typeface="Arial" panose="020B0604020202020204" pitchFamily="34" charset="0"/>
                        <a:cs typeface="Arial" panose="020B0604020202020204" pitchFamily="34" charset="0"/>
                      </a:endParaRPr>
                    </a:p>
                    <a:p>
                      <a:pPr algn="l"/>
                      <a:endParaRPr lang="en-US" sz="1200" dirty="0">
                        <a:latin typeface="Arial" panose="020B0604020202020204" pitchFamily="34" charset="0"/>
                        <a:cs typeface="Arial" panose="020B0604020202020204" pitchFamily="34" charset="0"/>
                      </a:endParaRPr>
                    </a:p>
                  </a:txBody>
                  <a:tcPr/>
                </a:tc>
                <a:tc>
                  <a:txBody>
                    <a:bodyPr/>
                    <a:lstStyle/>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Emergency shelter</a:t>
                      </a:r>
                    </a:p>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Outreach services</a:t>
                      </a:r>
                    </a:p>
                    <a:p>
                      <a:pPr marL="285750" indent="-285750" algn="l">
                        <a:buFont typeface="Arial" panose="020B0604020202020204" pitchFamily="34" charset="0"/>
                        <a:buChar char="•"/>
                      </a:pPr>
                      <a:r>
                        <a:rPr lang="en-US" sz="1200" dirty="0">
                          <a:latin typeface="Arial" panose="020B0604020202020204" pitchFamily="34" charset="0"/>
                          <a:cs typeface="Arial" panose="020B0604020202020204" pitchFamily="34" charset="0"/>
                        </a:rPr>
                        <a:t>Rental assistance (rapid rehousing &amp; prevention)</a:t>
                      </a:r>
                    </a:p>
                    <a:p>
                      <a:pPr algn="l"/>
                      <a:endParaRPr lang="en-US" sz="1200" dirty="0">
                        <a:latin typeface="Arial" panose="020B0604020202020204" pitchFamily="34" charset="0"/>
                        <a:cs typeface="Arial" panose="020B06040202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Awarded to the City of Moses Lake through Grant County. Funding currently committed through September 30, 2022.  Approximately $742,500/year</a:t>
                      </a:r>
                    </a:p>
                  </a:txBody>
                  <a:tcPr/>
                </a:tc>
                <a:extLst>
                  <a:ext uri="{0D108BD9-81ED-4DB2-BD59-A6C34878D82A}">
                    <a16:rowId xmlns:a16="http://schemas.microsoft.com/office/drawing/2014/main" val="2496554156"/>
                  </a:ext>
                </a:extLst>
              </a:tr>
            </a:tbl>
          </a:graphicData>
        </a:graphic>
      </p:graphicFrame>
    </p:spTree>
    <p:extLst>
      <p:ext uri="{BB962C8B-B14F-4D97-AF65-F5344CB8AC3E}">
        <p14:creationId xmlns:p14="http://schemas.microsoft.com/office/powerpoint/2010/main" val="3604834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AC5F7-0864-47C5-B1D1-256276334CAD}"/>
              </a:ext>
            </a:extLst>
          </p:cNvPr>
          <p:cNvSpPr>
            <a:spLocks noGrp="1"/>
          </p:cNvSpPr>
          <p:nvPr>
            <p:ph type="title"/>
          </p:nvPr>
        </p:nvSpPr>
        <p:spPr/>
        <p:txBody>
          <a:bodyPr/>
          <a:lstStyle/>
          <a:p>
            <a:r>
              <a:rPr lang="en-US" dirty="0"/>
              <a:t>Search for a Site</a:t>
            </a:r>
          </a:p>
        </p:txBody>
      </p:sp>
      <p:sp>
        <p:nvSpPr>
          <p:cNvPr id="3" name="Content Placeholder 2">
            <a:extLst>
              <a:ext uri="{FF2B5EF4-FFF2-40B4-BE49-F238E27FC236}">
                <a16:creationId xmlns:a16="http://schemas.microsoft.com/office/drawing/2014/main" id="{FE6DEC2C-5C6E-4450-9ADB-8A3437E25CC8}"/>
              </a:ext>
            </a:extLst>
          </p:cNvPr>
          <p:cNvSpPr>
            <a:spLocks noGrp="1"/>
          </p:cNvSpPr>
          <p:nvPr>
            <p:ph idx="1"/>
          </p:nvPr>
        </p:nvSpPr>
        <p:spPr/>
        <p:txBody>
          <a:bodyPr/>
          <a:lstStyle/>
          <a:p>
            <a:r>
              <a:rPr lang="en-US" dirty="0"/>
              <a:t>The City started searching for a site in late 2018 and through early 2020 on which to build the Sleeping Center.</a:t>
            </a:r>
          </a:p>
          <a:p>
            <a:pPr lvl="1"/>
            <a:r>
              <a:rPr lang="en-US" dirty="0"/>
              <a:t> The Site needed to be located close to services, i.e.: shopping, health services, fire and police.</a:t>
            </a:r>
          </a:p>
          <a:p>
            <a:pPr lvl="1"/>
            <a:r>
              <a:rPr lang="en-US" dirty="0"/>
              <a:t>The City identified several sites, including a property In the Longview Tracts area and in the Broadway Ext. Commercial District.</a:t>
            </a:r>
          </a:p>
          <a:p>
            <a:pPr lvl="1"/>
            <a:r>
              <a:rPr lang="en-US" dirty="0"/>
              <a:t>After Public input, the Longview Tracts site was eliminated as a potential site.</a:t>
            </a:r>
          </a:p>
          <a:p>
            <a:pPr lvl="1"/>
            <a:r>
              <a:rPr lang="en-US" dirty="0"/>
              <a:t>Negotiations began for a lease on a property located in the Broadway Ext. Commercial district.</a:t>
            </a:r>
          </a:p>
        </p:txBody>
      </p:sp>
    </p:spTree>
    <p:extLst>
      <p:ext uri="{BB962C8B-B14F-4D97-AF65-F5344CB8AC3E}">
        <p14:creationId xmlns:p14="http://schemas.microsoft.com/office/powerpoint/2010/main" val="2682113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69091-5104-4E94-8031-6641563A72B9}"/>
              </a:ext>
            </a:extLst>
          </p:cNvPr>
          <p:cNvSpPr>
            <a:spLocks noGrp="1"/>
          </p:cNvSpPr>
          <p:nvPr>
            <p:ph type="title"/>
          </p:nvPr>
        </p:nvSpPr>
        <p:spPr/>
        <p:txBody>
          <a:bodyPr/>
          <a:lstStyle/>
          <a:p>
            <a:r>
              <a:rPr lang="en-US" dirty="0"/>
              <a:t>Site Identification</a:t>
            </a:r>
          </a:p>
        </p:txBody>
      </p:sp>
      <p:sp>
        <p:nvSpPr>
          <p:cNvPr id="3" name="Content Placeholder 2">
            <a:extLst>
              <a:ext uri="{FF2B5EF4-FFF2-40B4-BE49-F238E27FC236}">
                <a16:creationId xmlns:a16="http://schemas.microsoft.com/office/drawing/2014/main" id="{BF062C22-B326-488C-BD46-D3CF39105615}"/>
              </a:ext>
            </a:extLst>
          </p:cNvPr>
          <p:cNvSpPr>
            <a:spLocks noGrp="1"/>
          </p:cNvSpPr>
          <p:nvPr>
            <p:ph idx="1"/>
          </p:nvPr>
        </p:nvSpPr>
        <p:spPr/>
        <p:txBody>
          <a:bodyPr/>
          <a:lstStyle/>
          <a:p>
            <a:r>
              <a:rPr lang="en-US" dirty="0"/>
              <a:t>Through the history of the program, many sites were considered for use as the location for the Sleeping Center.</a:t>
            </a:r>
          </a:p>
          <a:p>
            <a:pPr lvl="1"/>
            <a:r>
              <a:rPr lang="en-US" dirty="0"/>
              <a:t>Longview Tracts was a front-runner for the location, but after public input, the City re-evaluated locations.</a:t>
            </a:r>
          </a:p>
          <a:p>
            <a:pPr lvl="1"/>
            <a:r>
              <a:rPr lang="en-US" dirty="0"/>
              <a:t>The City entered negotiations for a lease on a site located at the intersection of Broadway Extended and Highway 17.</a:t>
            </a:r>
          </a:p>
          <a:p>
            <a:pPr lvl="1"/>
            <a:r>
              <a:rPr lang="en-US" dirty="0"/>
              <a:t>Moses Lake City Council approved the lease negotiations for the site on Sep 22, 2020. The lease is for 1 year, to end on Oct. 31</a:t>
            </a:r>
            <a:r>
              <a:rPr lang="en-US" baseline="30000" dirty="0"/>
              <a:t>st</a:t>
            </a:r>
            <a:r>
              <a:rPr lang="en-US" dirty="0"/>
              <a:t>, 2021 with the possibility of a 6-month extension through March of 2022.</a:t>
            </a:r>
          </a:p>
          <a:p>
            <a:pPr lvl="1"/>
            <a:r>
              <a:rPr lang="en-US" dirty="0"/>
              <a:t>Work began immediately to prepare the location for the Sleeping Center</a:t>
            </a:r>
          </a:p>
        </p:txBody>
      </p:sp>
    </p:spTree>
    <p:extLst>
      <p:ext uri="{BB962C8B-B14F-4D97-AF65-F5344CB8AC3E}">
        <p14:creationId xmlns:p14="http://schemas.microsoft.com/office/powerpoint/2010/main" val="3216005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18269-425F-4AC8-A61F-A23EAAAC63EB}"/>
              </a:ext>
            </a:extLst>
          </p:cNvPr>
          <p:cNvSpPr>
            <a:spLocks noGrp="1"/>
          </p:cNvSpPr>
          <p:nvPr>
            <p:ph type="title"/>
          </p:nvPr>
        </p:nvSpPr>
        <p:spPr/>
        <p:txBody>
          <a:bodyPr/>
          <a:lstStyle/>
          <a:p>
            <a:r>
              <a:rPr lang="en-US" dirty="0"/>
              <a:t>Infrastructure Identification</a:t>
            </a:r>
          </a:p>
        </p:txBody>
      </p:sp>
      <p:sp>
        <p:nvSpPr>
          <p:cNvPr id="3" name="Content Placeholder 2">
            <a:extLst>
              <a:ext uri="{FF2B5EF4-FFF2-40B4-BE49-F238E27FC236}">
                <a16:creationId xmlns:a16="http://schemas.microsoft.com/office/drawing/2014/main" id="{AA77194A-91B6-459A-8E3F-1F47A257983E}"/>
              </a:ext>
            </a:extLst>
          </p:cNvPr>
          <p:cNvSpPr>
            <a:spLocks noGrp="1"/>
          </p:cNvSpPr>
          <p:nvPr>
            <p:ph idx="1"/>
          </p:nvPr>
        </p:nvSpPr>
        <p:spPr/>
        <p:txBody>
          <a:bodyPr/>
          <a:lstStyle/>
          <a:p>
            <a:r>
              <a:rPr lang="en-US" dirty="0"/>
              <a:t>In September 2019, the City filled the position of Housing &amp; Grants Coordinator:</a:t>
            </a:r>
          </a:p>
          <a:p>
            <a:pPr lvl="1"/>
            <a:r>
              <a:rPr lang="en-US" dirty="0"/>
              <a:t>The Housing &amp; Grants Coordinator was tasked with implementation of the Sleep Center program.</a:t>
            </a:r>
          </a:p>
          <a:p>
            <a:pPr lvl="1"/>
            <a:r>
              <a:rPr lang="en-US" dirty="0"/>
              <a:t>A needs assessment identified that the program would need shelters, an office space, shower and bathroom facilities and Camp Management</a:t>
            </a:r>
          </a:p>
          <a:p>
            <a:pPr lvl="1"/>
            <a:r>
              <a:rPr lang="en-US" dirty="0"/>
              <a:t>Work began on the Broadway site immediately to prepare the site for the Sleeping Center; this includes installation of water, septic tank and lift station and electricity. Additionally, the site has been cleared, leveled and gravel laid. </a:t>
            </a:r>
          </a:p>
          <a:p>
            <a:pPr marL="457200" lvl="1" indent="0">
              <a:buNone/>
            </a:pPr>
            <a:endParaRPr lang="en-US" dirty="0"/>
          </a:p>
          <a:p>
            <a:pPr lvl="1"/>
            <a:endParaRPr lang="en-US" dirty="0"/>
          </a:p>
        </p:txBody>
      </p:sp>
    </p:spTree>
    <p:extLst>
      <p:ext uri="{BB962C8B-B14F-4D97-AF65-F5344CB8AC3E}">
        <p14:creationId xmlns:p14="http://schemas.microsoft.com/office/powerpoint/2010/main" val="560515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605B6-75CD-404E-87EC-7073FF85F542}"/>
              </a:ext>
            </a:extLst>
          </p:cNvPr>
          <p:cNvSpPr>
            <a:spLocks noGrp="1"/>
          </p:cNvSpPr>
          <p:nvPr>
            <p:ph type="title"/>
          </p:nvPr>
        </p:nvSpPr>
        <p:spPr/>
        <p:txBody>
          <a:bodyPr/>
          <a:lstStyle/>
          <a:p>
            <a:r>
              <a:rPr lang="en-US" dirty="0"/>
              <a:t>Sleeping Shelters</a:t>
            </a:r>
          </a:p>
        </p:txBody>
      </p:sp>
      <p:sp>
        <p:nvSpPr>
          <p:cNvPr id="3" name="Content Placeholder 2">
            <a:extLst>
              <a:ext uri="{FF2B5EF4-FFF2-40B4-BE49-F238E27FC236}">
                <a16:creationId xmlns:a16="http://schemas.microsoft.com/office/drawing/2014/main" id="{6E0EFB2C-4AC2-4CFC-A413-6B29AFC786E6}"/>
              </a:ext>
            </a:extLst>
          </p:cNvPr>
          <p:cNvSpPr>
            <a:spLocks noGrp="1"/>
          </p:cNvSpPr>
          <p:nvPr>
            <p:ph idx="1"/>
          </p:nvPr>
        </p:nvSpPr>
        <p:spPr/>
        <p:txBody>
          <a:bodyPr/>
          <a:lstStyle/>
          <a:p>
            <a:r>
              <a:rPr lang="en-US" dirty="0"/>
              <a:t>The Sleeping Center needed to provide shelters that met the COVID-19 guidance on being able to mitigate the spread as much as possible.</a:t>
            </a:r>
          </a:p>
          <a:p>
            <a:pPr lvl="1"/>
            <a:r>
              <a:rPr lang="en-US" dirty="0"/>
              <a:t>The City identified a building option that would meet these needs. The buildings are an 8’ x 8’ stick-built building that has been insulated and sheeted on the interiors. The Shelters will have a small 2’ front porch and over-hang.</a:t>
            </a:r>
          </a:p>
          <a:p>
            <a:pPr lvl="1"/>
            <a:r>
              <a:rPr lang="en-US" dirty="0"/>
              <a:t>The Sleeping Center will have 35 shelters on-site</a:t>
            </a:r>
          </a:p>
          <a:p>
            <a:pPr lvl="1"/>
            <a:r>
              <a:rPr lang="en-US" dirty="0"/>
              <a:t>The Shelters are not heated, nor have electrical hookups. There will be warming areas throughout the site to give access to heat for guests to warm up before bedding down for the night.  </a:t>
            </a:r>
          </a:p>
          <a:p>
            <a:pPr lvl="1"/>
            <a:r>
              <a:rPr lang="en-US" dirty="0"/>
              <a:t>All Shelters are equipped with smoke detectors to prevent accidental fires</a:t>
            </a:r>
          </a:p>
          <a:p>
            <a:pPr marL="457200" lvl="1" indent="0">
              <a:buNone/>
            </a:pPr>
            <a:endParaRPr lang="en-US" dirty="0"/>
          </a:p>
        </p:txBody>
      </p:sp>
    </p:spTree>
    <p:extLst>
      <p:ext uri="{BB962C8B-B14F-4D97-AF65-F5344CB8AC3E}">
        <p14:creationId xmlns:p14="http://schemas.microsoft.com/office/powerpoint/2010/main" val="3913332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n empty room&#10;&#10;Description automatically generated">
            <a:extLst>
              <a:ext uri="{FF2B5EF4-FFF2-40B4-BE49-F238E27FC236}">
                <a16:creationId xmlns:a16="http://schemas.microsoft.com/office/drawing/2014/main" id="{0AF5802E-CBC8-4343-8C9A-F8C86B91D6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7279794" y="2602940"/>
            <a:ext cx="4199462" cy="3149596"/>
          </a:xfrm>
          <a:prstGeom prst="rect">
            <a:avLst/>
          </a:prstGeom>
          <a:scene3d>
            <a:camera prst="orthographicFront">
              <a:rot lat="0" lon="600000" rev="0"/>
            </a:camera>
            <a:lightRig rig="threePt" dir="t"/>
          </a:scene3d>
        </p:spPr>
      </p:pic>
      <p:sp>
        <p:nvSpPr>
          <p:cNvPr id="6" name="TextBox 5">
            <a:extLst>
              <a:ext uri="{FF2B5EF4-FFF2-40B4-BE49-F238E27FC236}">
                <a16:creationId xmlns:a16="http://schemas.microsoft.com/office/drawing/2014/main" id="{05F795B3-2880-4275-84FF-D9A6836ED559}"/>
              </a:ext>
            </a:extLst>
          </p:cNvPr>
          <p:cNvSpPr txBox="1"/>
          <p:nvPr/>
        </p:nvSpPr>
        <p:spPr>
          <a:xfrm>
            <a:off x="7190507" y="905164"/>
            <a:ext cx="4378036" cy="646331"/>
          </a:xfrm>
          <a:prstGeom prst="rect">
            <a:avLst/>
          </a:prstGeom>
          <a:noFill/>
        </p:spPr>
        <p:txBody>
          <a:bodyPr wrap="square" rtlCol="0">
            <a:spAutoFit/>
          </a:bodyPr>
          <a:lstStyle/>
          <a:p>
            <a:r>
              <a:rPr lang="en-US" dirty="0"/>
              <a:t>Interior of the Sleeping Shelters prior to any insulation or sheeting</a:t>
            </a:r>
          </a:p>
        </p:txBody>
      </p:sp>
      <p:cxnSp>
        <p:nvCxnSpPr>
          <p:cNvPr id="9" name="Straight Connector 8">
            <a:extLst>
              <a:ext uri="{FF2B5EF4-FFF2-40B4-BE49-F238E27FC236}">
                <a16:creationId xmlns:a16="http://schemas.microsoft.com/office/drawing/2014/main" id="{FFC2E4B4-DD36-4CD8-8345-9A537788C4DE}"/>
              </a:ext>
            </a:extLst>
          </p:cNvPr>
          <p:cNvCxnSpPr/>
          <p:nvPr/>
        </p:nvCxnSpPr>
        <p:spPr>
          <a:xfrm>
            <a:off x="6331131" y="505097"/>
            <a:ext cx="0" cy="609600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12" descr="A close up of a dirt field&#10;&#10;Description automatically generated">
            <a:extLst>
              <a:ext uri="{FF2B5EF4-FFF2-40B4-BE49-F238E27FC236}">
                <a16:creationId xmlns:a16="http://schemas.microsoft.com/office/drawing/2014/main" id="{F0886359-138A-4E29-B07A-3D5C7BBD43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353" y="2078007"/>
            <a:ext cx="3232211" cy="4199462"/>
          </a:xfrm>
          <a:prstGeom prst="rect">
            <a:avLst/>
          </a:prstGeom>
        </p:spPr>
      </p:pic>
      <p:sp>
        <p:nvSpPr>
          <p:cNvPr id="14" name="TextBox 13">
            <a:extLst>
              <a:ext uri="{FF2B5EF4-FFF2-40B4-BE49-F238E27FC236}">
                <a16:creationId xmlns:a16="http://schemas.microsoft.com/office/drawing/2014/main" id="{551B336A-D829-467D-8726-9B2EEE6DF787}"/>
              </a:ext>
            </a:extLst>
          </p:cNvPr>
          <p:cNvSpPr txBox="1"/>
          <p:nvPr/>
        </p:nvSpPr>
        <p:spPr>
          <a:xfrm>
            <a:off x="1763353" y="905163"/>
            <a:ext cx="3232208" cy="646331"/>
          </a:xfrm>
          <a:prstGeom prst="rect">
            <a:avLst/>
          </a:prstGeom>
          <a:noFill/>
        </p:spPr>
        <p:txBody>
          <a:bodyPr wrap="square" rtlCol="0">
            <a:spAutoFit/>
          </a:bodyPr>
          <a:lstStyle/>
          <a:p>
            <a:r>
              <a:rPr lang="en-US" dirty="0"/>
              <a:t>Sleeping Center Site prior to any work beginning</a:t>
            </a:r>
          </a:p>
        </p:txBody>
      </p:sp>
    </p:spTree>
    <p:extLst>
      <p:ext uri="{BB962C8B-B14F-4D97-AF65-F5344CB8AC3E}">
        <p14:creationId xmlns:p14="http://schemas.microsoft.com/office/powerpoint/2010/main" val="1622795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8FD47-2715-4E96-947C-F81DEB083A58}"/>
              </a:ext>
            </a:extLst>
          </p:cNvPr>
          <p:cNvSpPr>
            <a:spLocks noGrp="1"/>
          </p:cNvSpPr>
          <p:nvPr>
            <p:ph type="title"/>
          </p:nvPr>
        </p:nvSpPr>
        <p:spPr>
          <a:xfrm>
            <a:off x="6603490" y="511150"/>
            <a:ext cx="4413955" cy="2021310"/>
          </a:xfrm>
        </p:spPr>
        <p:txBody>
          <a:bodyPr>
            <a:normAutofit/>
          </a:bodyPr>
          <a:lstStyle/>
          <a:p>
            <a:r>
              <a:rPr lang="en-US" sz="1800" dirty="0"/>
              <a:t>Sleeping Shelter with a finished interior</a:t>
            </a:r>
          </a:p>
        </p:txBody>
      </p:sp>
      <p:pic>
        <p:nvPicPr>
          <p:cNvPr id="5" name="Picture 4" descr="A picture containing building, sitting, riding, oven&#10;&#10;Description automatically generated">
            <a:extLst>
              <a:ext uri="{FF2B5EF4-FFF2-40B4-BE49-F238E27FC236}">
                <a16:creationId xmlns:a16="http://schemas.microsoft.com/office/drawing/2014/main" id="{6158CCC8-ADF8-434B-A367-BCEA7472B3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6349405" y="2337098"/>
            <a:ext cx="4922126" cy="3691595"/>
          </a:xfrm>
          <a:prstGeom prst="rect">
            <a:avLst/>
          </a:prstGeom>
        </p:spPr>
      </p:pic>
      <p:pic>
        <p:nvPicPr>
          <p:cNvPr id="7" name="Picture 6" descr="A picture containing building, box, window, room&#10;&#10;Description automatically generated">
            <a:extLst>
              <a:ext uri="{FF2B5EF4-FFF2-40B4-BE49-F238E27FC236}">
                <a16:creationId xmlns:a16="http://schemas.microsoft.com/office/drawing/2014/main" id="{5F0F1646-7AB6-4E8F-A078-7003D8339C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06419" y="2337096"/>
            <a:ext cx="4922128" cy="3691596"/>
          </a:xfrm>
          <a:prstGeom prst="rect">
            <a:avLst/>
          </a:prstGeom>
        </p:spPr>
      </p:pic>
      <p:cxnSp>
        <p:nvCxnSpPr>
          <p:cNvPr id="9" name="Straight Connector 8">
            <a:extLst>
              <a:ext uri="{FF2B5EF4-FFF2-40B4-BE49-F238E27FC236}">
                <a16:creationId xmlns:a16="http://schemas.microsoft.com/office/drawing/2014/main" id="{DE02920A-3DA6-41A5-93B6-1F5C7B345106}"/>
              </a:ext>
            </a:extLst>
          </p:cNvPr>
          <p:cNvCxnSpPr/>
          <p:nvPr/>
        </p:nvCxnSpPr>
        <p:spPr>
          <a:xfrm>
            <a:off x="5865541" y="214042"/>
            <a:ext cx="0" cy="6429916"/>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364DC9A-0554-4FF8-94D6-74CD1D5ABC4C}"/>
              </a:ext>
            </a:extLst>
          </p:cNvPr>
          <p:cNvSpPr txBox="1"/>
          <p:nvPr/>
        </p:nvSpPr>
        <p:spPr>
          <a:xfrm>
            <a:off x="1006617" y="511150"/>
            <a:ext cx="4321732" cy="369332"/>
          </a:xfrm>
          <a:prstGeom prst="rect">
            <a:avLst/>
          </a:prstGeom>
          <a:noFill/>
        </p:spPr>
        <p:txBody>
          <a:bodyPr wrap="square" rtlCol="0">
            <a:spAutoFit/>
          </a:bodyPr>
          <a:lstStyle/>
          <a:p>
            <a:r>
              <a:rPr lang="en-US" dirty="0"/>
              <a:t>Sleeping Shelter Insulation Complete</a:t>
            </a:r>
          </a:p>
        </p:txBody>
      </p:sp>
    </p:spTree>
    <p:extLst>
      <p:ext uri="{BB962C8B-B14F-4D97-AF65-F5344CB8AC3E}">
        <p14:creationId xmlns:p14="http://schemas.microsoft.com/office/powerpoint/2010/main" val="924847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27E6E-CCC2-412E-85AC-E711D34C494D}"/>
              </a:ext>
            </a:extLst>
          </p:cNvPr>
          <p:cNvSpPr>
            <a:spLocks noGrp="1"/>
          </p:cNvSpPr>
          <p:nvPr>
            <p:ph type="title"/>
          </p:nvPr>
        </p:nvSpPr>
        <p:spPr>
          <a:xfrm>
            <a:off x="3826428" y="383459"/>
            <a:ext cx="4539143" cy="1280890"/>
          </a:xfrm>
        </p:spPr>
        <p:txBody>
          <a:bodyPr/>
          <a:lstStyle/>
          <a:p>
            <a:r>
              <a:rPr lang="en-US" dirty="0"/>
              <a:t>Completed Shelter</a:t>
            </a:r>
          </a:p>
        </p:txBody>
      </p:sp>
      <p:pic>
        <p:nvPicPr>
          <p:cNvPr id="5" name="Picture 4" descr="A sign on the side of a building&#10;&#10;Description automatically generated">
            <a:extLst>
              <a:ext uri="{FF2B5EF4-FFF2-40B4-BE49-F238E27FC236}">
                <a16:creationId xmlns:a16="http://schemas.microsoft.com/office/drawing/2014/main" id="{DE45FB2B-6DA6-4C09-9749-F7E605C464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141356" y="2496163"/>
            <a:ext cx="4781103" cy="3585827"/>
          </a:xfrm>
          <a:prstGeom prst="rect">
            <a:avLst/>
          </a:prstGeom>
        </p:spPr>
      </p:pic>
      <p:pic>
        <p:nvPicPr>
          <p:cNvPr id="9" name="Picture 8" descr="A stone building&#10;&#10;Description automatically generated">
            <a:extLst>
              <a:ext uri="{FF2B5EF4-FFF2-40B4-BE49-F238E27FC236}">
                <a16:creationId xmlns:a16="http://schemas.microsoft.com/office/drawing/2014/main" id="{78F7154B-E49F-4063-BC41-A3E32517D1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269539" y="2496162"/>
            <a:ext cx="4781105" cy="3585829"/>
          </a:xfrm>
          <a:prstGeom prst="rect">
            <a:avLst/>
          </a:prstGeom>
        </p:spPr>
      </p:pic>
    </p:spTree>
    <p:extLst>
      <p:ext uri="{BB962C8B-B14F-4D97-AF65-F5344CB8AC3E}">
        <p14:creationId xmlns:p14="http://schemas.microsoft.com/office/powerpoint/2010/main" val="4282342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0A871-09E1-4EE7-81A0-2A2291026248}"/>
              </a:ext>
            </a:extLst>
          </p:cNvPr>
          <p:cNvSpPr>
            <a:spLocks noGrp="1"/>
          </p:cNvSpPr>
          <p:nvPr>
            <p:ph type="title"/>
          </p:nvPr>
        </p:nvSpPr>
        <p:spPr/>
        <p:txBody>
          <a:bodyPr/>
          <a:lstStyle/>
          <a:p>
            <a:r>
              <a:rPr lang="en-US" dirty="0"/>
              <a:t>Project Beginnings:</a:t>
            </a:r>
          </a:p>
        </p:txBody>
      </p:sp>
      <p:sp>
        <p:nvSpPr>
          <p:cNvPr id="3" name="Content Placeholder 2">
            <a:extLst>
              <a:ext uri="{FF2B5EF4-FFF2-40B4-BE49-F238E27FC236}">
                <a16:creationId xmlns:a16="http://schemas.microsoft.com/office/drawing/2014/main" id="{E3B19081-8179-4DDF-BB43-3A2480DB2F3C}"/>
              </a:ext>
            </a:extLst>
          </p:cNvPr>
          <p:cNvSpPr>
            <a:spLocks noGrp="1"/>
          </p:cNvSpPr>
          <p:nvPr>
            <p:ph idx="1"/>
          </p:nvPr>
        </p:nvSpPr>
        <p:spPr/>
        <p:txBody>
          <a:bodyPr>
            <a:normAutofit/>
          </a:bodyPr>
          <a:lstStyle/>
          <a:p>
            <a:r>
              <a:rPr lang="en-US" dirty="0"/>
              <a:t>In May of 2019, the Moses Lake City Council adopted resolution No. 3764, electing the City to operate its own Homeless Programs. This was a culmination of the following:</a:t>
            </a:r>
          </a:p>
          <a:p>
            <a:pPr lvl="1"/>
            <a:r>
              <a:rPr lang="en-US" dirty="0"/>
              <a:t>In 2018, the City formed a Homeless Committee and explored different models of which to base their program on</a:t>
            </a:r>
          </a:p>
          <a:p>
            <a:pPr lvl="1"/>
            <a:r>
              <a:rPr lang="en-US" dirty="0"/>
              <a:t>Warming Shelters operated in 2017 and 2018 provided a temporary winter-time relief for peoples living unsheltered. The Homeless Committee saw that a greater need for a more stable program was necessary</a:t>
            </a:r>
          </a:p>
          <a:p>
            <a:pPr lvl="1"/>
            <a:r>
              <a:rPr lang="en-US" dirty="0"/>
              <a:t>The Homeless Committee began work on sourcing Grant Funding</a:t>
            </a:r>
          </a:p>
          <a:p>
            <a:pPr lvl="1"/>
            <a:r>
              <a:rPr lang="en-US" dirty="0"/>
              <a:t>The City began work locating a site that would serve as a functionable location to house the Sleeping Center</a:t>
            </a:r>
          </a:p>
          <a:p>
            <a:pPr marL="457200" lvl="1" indent="0">
              <a:buNone/>
            </a:pPr>
            <a:endParaRPr lang="en-US" dirty="0"/>
          </a:p>
        </p:txBody>
      </p:sp>
    </p:spTree>
    <p:extLst>
      <p:ext uri="{BB962C8B-B14F-4D97-AF65-F5344CB8AC3E}">
        <p14:creationId xmlns:p14="http://schemas.microsoft.com/office/powerpoint/2010/main" val="977323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C8F64-5382-4AD5-A527-1224D0E90464}"/>
              </a:ext>
            </a:extLst>
          </p:cNvPr>
          <p:cNvSpPr>
            <a:spLocks noGrp="1"/>
          </p:cNvSpPr>
          <p:nvPr>
            <p:ph type="title"/>
          </p:nvPr>
        </p:nvSpPr>
        <p:spPr/>
        <p:txBody>
          <a:bodyPr/>
          <a:lstStyle/>
          <a:p>
            <a:r>
              <a:rPr lang="en-US" dirty="0"/>
              <a:t>Site Amenities</a:t>
            </a:r>
          </a:p>
        </p:txBody>
      </p:sp>
      <p:sp>
        <p:nvSpPr>
          <p:cNvPr id="3" name="Content Placeholder 2">
            <a:extLst>
              <a:ext uri="{FF2B5EF4-FFF2-40B4-BE49-F238E27FC236}">
                <a16:creationId xmlns:a16="http://schemas.microsoft.com/office/drawing/2014/main" id="{3DE2299E-4E56-41DA-ADF6-DFF3CF36619A}"/>
              </a:ext>
            </a:extLst>
          </p:cNvPr>
          <p:cNvSpPr>
            <a:spLocks noGrp="1"/>
          </p:cNvSpPr>
          <p:nvPr>
            <p:ph idx="1"/>
          </p:nvPr>
        </p:nvSpPr>
        <p:spPr/>
        <p:txBody>
          <a:bodyPr/>
          <a:lstStyle/>
          <a:p>
            <a:r>
              <a:rPr lang="en-US" dirty="0"/>
              <a:t>The Sleeping Center will have a bathroom and shower facility on site where guests can schedule a shower time and have access to sanitary bathroom facilities</a:t>
            </a:r>
          </a:p>
          <a:p>
            <a:r>
              <a:rPr lang="en-US" dirty="0"/>
              <a:t>The Center will have an administration building which will be the point of access for guests to check-in. The administration building will screen guests checking in for COVID-19 symptoms, hand out hygiene packs and meals that have been delivered in conjunction with the Moses Lake Food Bank and Serve Moses Lake. </a:t>
            </a:r>
          </a:p>
          <a:p>
            <a:r>
              <a:rPr lang="en-US" dirty="0"/>
              <a:t>There will be 3 separate heating areas on site that will consist of a kerosene fueled heat source. These will be in operation from 6:30 p.m. to 9:30 p.m.</a:t>
            </a:r>
          </a:p>
        </p:txBody>
      </p:sp>
    </p:spTree>
    <p:extLst>
      <p:ext uri="{BB962C8B-B14F-4D97-AF65-F5344CB8AC3E}">
        <p14:creationId xmlns:p14="http://schemas.microsoft.com/office/powerpoint/2010/main" val="86043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9DACC-E6EA-4C77-97C6-0EEFA0D9F397}"/>
              </a:ext>
            </a:extLst>
          </p:cNvPr>
          <p:cNvSpPr>
            <a:spLocks noGrp="1"/>
          </p:cNvSpPr>
          <p:nvPr>
            <p:ph type="title"/>
          </p:nvPr>
        </p:nvSpPr>
        <p:spPr/>
        <p:txBody>
          <a:bodyPr/>
          <a:lstStyle/>
          <a:p>
            <a:r>
              <a:rPr lang="en-US" dirty="0"/>
              <a:t>Sleeping Center Operations</a:t>
            </a:r>
          </a:p>
        </p:txBody>
      </p:sp>
      <p:sp>
        <p:nvSpPr>
          <p:cNvPr id="3" name="Content Placeholder 2">
            <a:extLst>
              <a:ext uri="{FF2B5EF4-FFF2-40B4-BE49-F238E27FC236}">
                <a16:creationId xmlns:a16="http://schemas.microsoft.com/office/drawing/2014/main" id="{AF6382DC-906F-415C-90EC-71A9C2F660DA}"/>
              </a:ext>
            </a:extLst>
          </p:cNvPr>
          <p:cNvSpPr>
            <a:spLocks noGrp="1"/>
          </p:cNvSpPr>
          <p:nvPr>
            <p:ph idx="1"/>
          </p:nvPr>
        </p:nvSpPr>
        <p:spPr/>
        <p:txBody>
          <a:bodyPr>
            <a:normAutofit fontScale="92500" lnSpcReduction="20000"/>
          </a:bodyPr>
          <a:lstStyle/>
          <a:p>
            <a:r>
              <a:rPr lang="en-US" dirty="0"/>
              <a:t>The Sleeping Center will be managed by HopeSource, who will provide on-site staff during opening and closing hours. Staff will perform check-ins, including COVID-19 screening and Coordinated Entry Intake.</a:t>
            </a:r>
          </a:p>
          <a:p>
            <a:r>
              <a:rPr lang="en-US" dirty="0"/>
              <a:t>During the Winter, the Sleeping Center will open at 6:00 p.m. for check-ins until 10:00 p.m. </a:t>
            </a:r>
          </a:p>
          <a:p>
            <a:r>
              <a:rPr lang="en-US" dirty="0"/>
              <a:t>Showers and warming areas will be accessible until 9:30 p.m.</a:t>
            </a:r>
          </a:p>
          <a:p>
            <a:r>
              <a:rPr lang="en-US" dirty="0"/>
              <a:t>Security will be on-site overnight, starting at 9:00 p.m.</a:t>
            </a:r>
          </a:p>
          <a:p>
            <a:r>
              <a:rPr lang="en-US" dirty="0"/>
              <a:t>Wake up calls will begin at 6:00 a.m. and all guests must exit the site by 8:00 a.m.</a:t>
            </a:r>
          </a:p>
          <a:p>
            <a:r>
              <a:rPr lang="en-US" dirty="0"/>
              <a:t>The Sleeping Center has a stringent sanitation plan in place to combat the spread of COVID-19</a:t>
            </a:r>
          </a:p>
          <a:p>
            <a:r>
              <a:rPr lang="en-US" dirty="0"/>
              <a:t>HopeSource staff will be bolstered with volunteers, who will help with the Centers sanitation plan, shower over-sight, site clean up and laundry.</a:t>
            </a:r>
          </a:p>
          <a:p>
            <a:endParaRPr lang="en-US" dirty="0"/>
          </a:p>
        </p:txBody>
      </p:sp>
    </p:spTree>
    <p:extLst>
      <p:ext uri="{BB962C8B-B14F-4D97-AF65-F5344CB8AC3E}">
        <p14:creationId xmlns:p14="http://schemas.microsoft.com/office/powerpoint/2010/main" val="2304143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7AEB7-29B7-4035-BABD-E6D219F575DB}"/>
              </a:ext>
            </a:extLst>
          </p:cNvPr>
          <p:cNvSpPr>
            <a:spLocks noGrp="1"/>
          </p:cNvSpPr>
          <p:nvPr>
            <p:ph type="title"/>
          </p:nvPr>
        </p:nvSpPr>
        <p:spPr/>
        <p:txBody>
          <a:bodyPr/>
          <a:lstStyle/>
          <a:p>
            <a:r>
              <a:rPr lang="en-US" dirty="0"/>
              <a:t>Sleeping Center Policies	</a:t>
            </a:r>
          </a:p>
        </p:txBody>
      </p:sp>
      <p:sp>
        <p:nvSpPr>
          <p:cNvPr id="3" name="Content Placeholder 2">
            <a:extLst>
              <a:ext uri="{FF2B5EF4-FFF2-40B4-BE49-F238E27FC236}">
                <a16:creationId xmlns:a16="http://schemas.microsoft.com/office/drawing/2014/main" id="{A8D7C513-E3C5-4FBB-9DFD-023B1AFC62C2}"/>
              </a:ext>
            </a:extLst>
          </p:cNvPr>
          <p:cNvSpPr>
            <a:spLocks noGrp="1"/>
          </p:cNvSpPr>
          <p:nvPr>
            <p:ph idx="1"/>
          </p:nvPr>
        </p:nvSpPr>
        <p:spPr/>
        <p:txBody>
          <a:bodyPr>
            <a:normAutofit fontScale="92500" lnSpcReduction="20000"/>
          </a:bodyPr>
          <a:lstStyle/>
          <a:p>
            <a:r>
              <a:rPr lang="en-US" dirty="0"/>
              <a:t>The Moses Lake City Council adopted Ordinance No. 2959 on October 27, 2020, which allows for a stricter enforcement of the City’s anti-camping ordinances. This Ordinance makes camping on any public lands, parks or roadways at anytime a misdemeanor offense.</a:t>
            </a:r>
          </a:p>
          <a:p>
            <a:r>
              <a:rPr lang="en-US" dirty="0"/>
              <a:t>City Council Adopted Resolution No. 3830 on October 27, 2020, approving the polices and procedures governing the use of the Sleeping Center</a:t>
            </a:r>
          </a:p>
          <a:p>
            <a:pPr lvl="1"/>
            <a:r>
              <a:rPr lang="en-US" dirty="0"/>
              <a:t>This will include, but is not limited to:</a:t>
            </a:r>
          </a:p>
          <a:p>
            <a:pPr lvl="2"/>
            <a:r>
              <a:rPr lang="en-US" dirty="0"/>
              <a:t>No drugs, alcohol or marijuana use will be permitted on site</a:t>
            </a:r>
          </a:p>
          <a:p>
            <a:pPr lvl="2"/>
            <a:r>
              <a:rPr lang="en-US" dirty="0"/>
              <a:t>No violent or aggressive behavior towards staff, contractors, volunteers or other guests will be permitted</a:t>
            </a:r>
          </a:p>
          <a:p>
            <a:pPr lvl="2"/>
            <a:r>
              <a:rPr lang="en-US" dirty="0"/>
              <a:t>No weapons are permitted on site</a:t>
            </a:r>
          </a:p>
          <a:p>
            <a:pPr lvl="2"/>
            <a:r>
              <a:rPr lang="en-US" dirty="0"/>
              <a:t>Guests will be required to clean up after themselves, including picking up garbage and after pets</a:t>
            </a:r>
          </a:p>
          <a:p>
            <a:pPr lvl="2"/>
            <a:r>
              <a:rPr lang="en-US" dirty="0"/>
              <a:t>No one may unreasonably disturb the peace, comfort, solitude, health or safety of others</a:t>
            </a:r>
          </a:p>
          <a:p>
            <a:pPr lvl="2"/>
            <a:endParaRPr lang="en-US" dirty="0"/>
          </a:p>
        </p:txBody>
      </p:sp>
    </p:spTree>
    <p:extLst>
      <p:ext uri="{BB962C8B-B14F-4D97-AF65-F5344CB8AC3E}">
        <p14:creationId xmlns:p14="http://schemas.microsoft.com/office/powerpoint/2010/main" val="3745528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906C2-B198-4FC8-9D06-DAE09C6B3362}"/>
              </a:ext>
            </a:extLst>
          </p:cNvPr>
          <p:cNvSpPr>
            <a:spLocks noGrp="1"/>
          </p:cNvSpPr>
          <p:nvPr>
            <p:ph type="title"/>
          </p:nvPr>
        </p:nvSpPr>
        <p:spPr/>
        <p:txBody>
          <a:bodyPr/>
          <a:lstStyle/>
          <a:p>
            <a:r>
              <a:rPr lang="en-US" dirty="0"/>
              <a:t>Sleep Center Opens!</a:t>
            </a:r>
          </a:p>
        </p:txBody>
      </p:sp>
      <p:sp>
        <p:nvSpPr>
          <p:cNvPr id="3" name="Content Placeholder 2">
            <a:extLst>
              <a:ext uri="{FF2B5EF4-FFF2-40B4-BE49-F238E27FC236}">
                <a16:creationId xmlns:a16="http://schemas.microsoft.com/office/drawing/2014/main" id="{4CD95A7A-EEFF-47BB-B054-C9C18F67CFCA}"/>
              </a:ext>
            </a:extLst>
          </p:cNvPr>
          <p:cNvSpPr>
            <a:spLocks noGrp="1"/>
          </p:cNvSpPr>
          <p:nvPr>
            <p:ph idx="1"/>
          </p:nvPr>
        </p:nvSpPr>
        <p:spPr/>
        <p:txBody>
          <a:bodyPr/>
          <a:lstStyle/>
          <a:p>
            <a:r>
              <a:rPr lang="en-US" dirty="0"/>
              <a:t>On December 11</a:t>
            </a:r>
            <a:r>
              <a:rPr lang="en-US" baseline="30000" dirty="0"/>
              <a:t>th</a:t>
            </a:r>
            <a:r>
              <a:rPr lang="en-US" dirty="0"/>
              <a:t>, 2020 the Open Doors Sleep Center officially opened for operations. </a:t>
            </a:r>
          </a:p>
          <a:p>
            <a:r>
              <a:rPr lang="en-US" dirty="0"/>
              <a:t>Guest turnout was slow to start, but as the knowledge of the Sleep Center is being distributed, nightly use has started to significantly increase.</a:t>
            </a:r>
          </a:p>
          <a:p>
            <a:r>
              <a:rPr lang="en-US" dirty="0"/>
              <a:t>The first 10 days of operations saw 42 unique guests utilize the Sleep Center and provided 114 nights of shelter cumulative to all guests. </a:t>
            </a:r>
          </a:p>
          <a:p>
            <a:r>
              <a:rPr lang="en-US" dirty="0"/>
              <a:t>The Sleep Center has the capacity to provide shelter to </a:t>
            </a:r>
            <a:r>
              <a:rPr lang="en-US"/>
              <a:t>42 guests per night. </a:t>
            </a:r>
            <a:endParaRPr lang="en-US" dirty="0"/>
          </a:p>
        </p:txBody>
      </p:sp>
    </p:spTree>
    <p:extLst>
      <p:ext uri="{BB962C8B-B14F-4D97-AF65-F5344CB8AC3E}">
        <p14:creationId xmlns:p14="http://schemas.microsoft.com/office/powerpoint/2010/main" val="2368360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19FD1-8F89-4BC6-8D2B-9D5C07BA708C}"/>
              </a:ext>
            </a:extLst>
          </p:cNvPr>
          <p:cNvSpPr>
            <a:spLocks noGrp="1"/>
          </p:cNvSpPr>
          <p:nvPr>
            <p:ph type="title"/>
          </p:nvPr>
        </p:nvSpPr>
        <p:spPr/>
        <p:txBody>
          <a:bodyPr/>
          <a:lstStyle/>
          <a:p>
            <a:r>
              <a:rPr lang="en-US" dirty="0"/>
              <a:t>What’s next?</a:t>
            </a:r>
          </a:p>
        </p:txBody>
      </p:sp>
      <p:sp>
        <p:nvSpPr>
          <p:cNvPr id="3" name="Content Placeholder 2">
            <a:extLst>
              <a:ext uri="{FF2B5EF4-FFF2-40B4-BE49-F238E27FC236}">
                <a16:creationId xmlns:a16="http://schemas.microsoft.com/office/drawing/2014/main" id="{C712F8A2-D209-46F9-9BCE-700DDBAB1C19}"/>
              </a:ext>
            </a:extLst>
          </p:cNvPr>
          <p:cNvSpPr>
            <a:spLocks noGrp="1"/>
          </p:cNvSpPr>
          <p:nvPr>
            <p:ph idx="1"/>
          </p:nvPr>
        </p:nvSpPr>
        <p:spPr/>
        <p:txBody>
          <a:bodyPr/>
          <a:lstStyle/>
          <a:p>
            <a:r>
              <a:rPr lang="en-US" dirty="0"/>
              <a:t>The Sleeping Center would only be a part of the solution. Some may be referred to the Grant County Housing Authority, some may be quarantined due to a positive COVID identification and some may be directed back to family who may be living in other areas. New Hope is able to provide hotel vouchers for families fleeing domestic violence and Grant Integrated Services has a crisis solutions center available. The remaining would be directed to the Center.</a:t>
            </a:r>
          </a:p>
          <a:p>
            <a:r>
              <a:rPr lang="en-US" b="0" i="0" u="none" strike="noStrike" dirty="0">
                <a:effectLst/>
                <a:latin typeface="+mj-lt"/>
              </a:rPr>
              <a:t>This temporary site provides time for the City to work with service providers who will coordinate services to the homeless.  The City will work with the Homeless Task Force to use the time to understand the needs of the population and how our current housing options fit or don’t fit. </a:t>
            </a:r>
            <a:endParaRPr lang="en-US" dirty="0"/>
          </a:p>
        </p:txBody>
      </p:sp>
    </p:spTree>
    <p:extLst>
      <p:ext uri="{BB962C8B-B14F-4D97-AF65-F5344CB8AC3E}">
        <p14:creationId xmlns:p14="http://schemas.microsoft.com/office/powerpoint/2010/main" val="27159293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653FD-16D9-4628-9ED2-1360B44B22B6}"/>
              </a:ext>
            </a:extLst>
          </p:cNvPr>
          <p:cNvSpPr>
            <a:spLocks noGrp="1"/>
          </p:cNvSpPr>
          <p:nvPr>
            <p:ph type="title"/>
          </p:nvPr>
        </p:nvSpPr>
        <p:spPr/>
        <p:txBody>
          <a:bodyPr/>
          <a:lstStyle/>
          <a:p>
            <a:r>
              <a:rPr lang="en-US" dirty="0"/>
              <a:t>Looking to the Future</a:t>
            </a:r>
          </a:p>
        </p:txBody>
      </p:sp>
      <p:sp>
        <p:nvSpPr>
          <p:cNvPr id="3" name="Content Placeholder 2">
            <a:extLst>
              <a:ext uri="{FF2B5EF4-FFF2-40B4-BE49-F238E27FC236}">
                <a16:creationId xmlns:a16="http://schemas.microsoft.com/office/drawing/2014/main" id="{58CD116A-7EA3-496F-A907-9CCA2370521A}"/>
              </a:ext>
            </a:extLst>
          </p:cNvPr>
          <p:cNvSpPr>
            <a:spLocks noGrp="1"/>
          </p:cNvSpPr>
          <p:nvPr>
            <p:ph idx="1"/>
          </p:nvPr>
        </p:nvSpPr>
        <p:spPr/>
        <p:txBody>
          <a:bodyPr/>
          <a:lstStyle/>
          <a:p>
            <a:r>
              <a:rPr lang="en-US" dirty="0"/>
              <a:t>The City has begun the work of identifying a future location that would be the permanent location of the Sleeping Center in the City. </a:t>
            </a:r>
          </a:p>
          <a:p>
            <a:pPr lvl="1"/>
            <a:r>
              <a:rPr lang="en-US" dirty="0"/>
              <a:t>Part of identifying the potential site will be:</a:t>
            </a:r>
          </a:p>
          <a:p>
            <a:pPr lvl="2"/>
            <a:r>
              <a:rPr lang="en-US" dirty="0"/>
              <a:t> accessibility to public transportation, proximity to shopping, medical services, fire and police</a:t>
            </a:r>
          </a:p>
          <a:p>
            <a:pPr lvl="2"/>
            <a:r>
              <a:rPr lang="en-US" dirty="0"/>
              <a:t>Public impact of location-  will the permanent site meet the needs of the Public, the City and the unsheltered population</a:t>
            </a:r>
          </a:p>
          <a:p>
            <a:pPr lvl="1"/>
            <a:r>
              <a:rPr lang="en-US" dirty="0"/>
              <a:t>Opportunities for Growth:</a:t>
            </a:r>
          </a:p>
          <a:p>
            <a:pPr lvl="2"/>
            <a:r>
              <a:rPr lang="en-US" dirty="0"/>
              <a:t>The City has begun building relationships with many community partners and exploring options for a multi-use facility- this location would provide a space to provide wrap-around services to people living unsheltered.</a:t>
            </a:r>
          </a:p>
        </p:txBody>
      </p:sp>
    </p:spTree>
    <p:extLst>
      <p:ext uri="{BB962C8B-B14F-4D97-AF65-F5344CB8AC3E}">
        <p14:creationId xmlns:p14="http://schemas.microsoft.com/office/powerpoint/2010/main" val="3235151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E26D4-40D4-442A-8257-DB231DF557FA}"/>
              </a:ext>
            </a:extLst>
          </p:cNvPr>
          <p:cNvSpPr>
            <a:spLocks noGrp="1"/>
          </p:cNvSpPr>
          <p:nvPr>
            <p:ph type="title"/>
          </p:nvPr>
        </p:nvSpPr>
        <p:spPr/>
        <p:txBody>
          <a:bodyPr/>
          <a:lstStyle/>
          <a:p>
            <a:r>
              <a:rPr lang="en-US" dirty="0"/>
              <a:t>Partnering with HopeSource</a:t>
            </a:r>
          </a:p>
        </p:txBody>
      </p:sp>
      <p:sp>
        <p:nvSpPr>
          <p:cNvPr id="3" name="Content Placeholder 2">
            <a:extLst>
              <a:ext uri="{FF2B5EF4-FFF2-40B4-BE49-F238E27FC236}">
                <a16:creationId xmlns:a16="http://schemas.microsoft.com/office/drawing/2014/main" id="{FE39ABEA-66EA-492D-AA96-5C8885244C43}"/>
              </a:ext>
            </a:extLst>
          </p:cNvPr>
          <p:cNvSpPr>
            <a:spLocks noGrp="1"/>
          </p:cNvSpPr>
          <p:nvPr>
            <p:ph idx="1"/>
          </p:nvPr>
        </p:nvSpPr>
        <p:spPr>
          <a:xfrm>
            <a:off x="2589212" y="1436914"/>
            <a:ext cx="8915400" cy="4796976"/>
          </a:xfrm>
        </p:spPr>
        <p:txBody>
          <a:bodyPr/>
          <a:lstStyle/>
          <a:p>
            <a:r>
              <a:rPr lang="en-US" dirty="0"/>
              <a:t>In early 2020, City Administration developed a Request for Proposals to contract with a Non-Profit Organization with which to develop a partnership to administer the City’s Homeless Programs. </a:t>
            </a:r>
          </a:p>
          <a:p>
            <a:pPr lvl="1"/>
            <a:r>
              <a:rPr lang="en-US" dirty="0">
                <a:solidFill>
                  <a:schemeClr val="tx1"/>
                </a:solidFill>
              </a:rPr>
              <a:t>In May 2020, HopeSource was chosen to contract with to begin street level outreach</a:t>
            </a:r>
          </a:p>
          <a:p>
            <a:pPr lvl="1"/>
            <a:r>
              <a:rPr lang="en-US" dirty="0">
                <a:solidFill>
                  <a:schemeClr val="tx1"/>
                </a:solidFill>
              </a:rPr>
              <a:t>HopeSource was created through the Economic Opportunity Act of 1964 to “address the needs of low-wealth households,” according to HopeSource’s website. HopeSource has been in operation since 1966</a:t>
            </a:r>
          </a:p>
          <a:p>
            <a:pPr lvl="1"/>
            <a:r>
              <a:rPr lang="en-US" dirty="0">
                <a:solidFill>
                  <a:schemeClr val="tx1"/>
                </a:solidFill>
              </a:rPr>
              <a:t>HopeSource’s services vary by location and include food banks, home weatherization, emergency housing, rapid re-housing, veteran support services, energy assistance and transportation </a:t>
            </a:r>
          </a:p>
          <a:p>
            <a:pPr lvl="1"/>
            <a:r>
              <a:rPr lang="en-US" dirty="0">
                <a:solidFill>
                  <a:schemeClr val="tx1"/>
                </a:solidFill>
              </a:rPr>
              <a:t>HopeSource’s staff includes a professional team of case managers and case workers with experience connecting people to the services they need.  In Moses Lake, HopeSource currently helps veterans through Support Services for Veteran Families (SSVF). SSVF’s services are focused on housing support for homeless veterans or veterans who are at-risk of homelessness </a:t>
            </a:r>
          </a:p>
        </p:txBody>
      </p:sp>
    </p:spTree>
    <p:extLst>
      <p:ext uri="{BB962C8B-B14F-4D97-AF65-F5344CB8AC3E}">
        <p14:creationId xmlns:p14="http://schemas.microsoft.com/office/powerpoint/2010/main" val="2040565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66BA2-3541-4C43-8FD5-3C92CAE94E51}"/>
              </a:ext>
            </a:extLst>
          </p:cNvPr>
          <p:cNvSpPr>
            <a:spLocks noGrp="1"/>
          </p:cNvSpPr>
          <p:nvPr>
            <p:ph type="title"/>
          </p:nvPr>
        </p:nvSpPr>
        <p:spPr/>
        <p:txBody>
          <a:bodyPr/>
          <a:lstStyle/>
          <a:p>
            <a:r>
              <a:rPr lang="en-US" dirty="0"/>
              <a:t>Vision of the Project</a:t>
            </a:r>
          </a:p>
        </p:txBody>
      </p:sp>
      <p:sp>
        <p:nvSpPr>
          <p:cNvPr id="3" name="Content Placeholder 2">
            <a:extLst>
              <a:ext uri="{FF2B5EF4-FFF2-40B4-BE49-F238E27FC236}">
                <a16:creationId xmlns:a16="http://schemas.microsoft.com/office/drawing/2014/main" id="{A9F7ACB1-6880-40B6-AD8D-56EBAE7F550A}"/>
              </a:ext>
            </a:extLst>
          </p:cNvPr>
          <p:cNvSpPr>
            <a:spLocks noGrp="1"/>
          </p:cNvSpPr>
          <p:nvPr>
            <p:ph idx="1"/>
          </p:nvPr>
        </p:nvSpPr>
        <p:spPr/>
        <p:txBody>
          <a:bodyPr>
            <a:normAutofit fontScale="92500" lnSpcReduction="10000"/>
          </a:bodyPr>
          <a:lstStyle/>
          <a:p>
            <a:r>
              <a:rPr lang="en-US" dirty="0"/>
              <a:t>The City envisioned a multi-tiered program to end homelessness in the Community</a:t>
            </a:r>
          </a:p>
          <a:p>
            <a:pPr lvl="1"/>
            <a:r>
              <a:rPr lang="en-US" dirty="0"/>
              <a:t>Developing and administering a Sleeping Center</a:t>
            </a:r>
          </a:p>
          <a:p>
            <a:pPr lvl="2"/>
            <a:r>
              <a:rPr lang="en-US" dirty="0"/>
              <a:t>The Sleep Center would operate in a drop-in style, allowing unsheltered populations to check in each night to have access to a shelter that would provide a safe space to sleep out of the elements</a:t>
            </a:r>
          </a:p>
          <a:p>
            <a:pPr lvl="2"/>
            <a:r>
              <a:rPr lang="en-US" dirty="0"/>
              <a:t>Guests will have access to Resource Providers through Coordinated Entry, including referrals for mental health and drug/dependency counselling, housing opportunities and employment training/employment opportunities</a:t>
            </a:r>
          </a:p>
          <a:p>
            <a:pPr lvl="1"/>
            <a:r>
              <a:rPr lang="en-US" dirty="0"/>
              <a:t>Adding shelter capacity through an Enhanced Shelter with the partnership of HopeSource</a:t>
            </a:r>
          </a:p>
          <a:p>
            <a:pPr lvl="2"/>
            <a:r>
              <a:rPr lang="en-US" dirty="0"/>
              <a:t>The Enhanced Shelter would allocate beds for the use of isolation and quarantine for guests of the Sleep Center that have been exposed to COVID-19</a:t>
            </a:r>
          </a:p>
          <a:p>
            <a:pPr lvl="2"/>
            <a:r>
              <a:rPr lang="en-US" dirty="0"/>
              <a:t>The Shelter would operate as a place for emergency shelter for families in need, as identified through Coordinated Entry and Case Management overseen by HopeSource</a:t>
            </a:r>
          </a:p>
        </p:txBody>
      </p:sp>
    </p:spTree>
    <p:extLst>
      <p:ext uri="{BB962C8B-B14F-4D97-AF65-F5344CB8AC3E}">
        <p14:creationId xmlns:p14="http://schemas.microsoft.com/office/powerpoint/2010/main" val="247793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E607A-7A88-4AE8-93E7-63F34CC8641C}"/>
              </a:ext>
            </a:extLst>
          </p:cNvPr>
          <p:cNvSpPr>
            <a:spLocks noGrp="1"/>
          </p:cNvSpPr>
          <p:nvPr>
            <p:ph type="title"/>
          </p:nvPr>
        </p:nvSpPr>
        <p:spPr/>
        <p:txBody>
          <a:bodyPr/>
          <a:lstStyle/>
          <a:p>
            <a:r>
              <a:rPr lang="en-US" dirty="0"/>
              <a:t>Homeless Task Force of Grant County</a:t>
            </a:r>
          </a:p>
        </p:txBody>
      </p:sp>
      <p:sp>
        <p:nvSpPr>
          <p:cNvPr id="3" name="Content Placeholder 2">
            <a:extLst>
              <a:ext uri="{FF2B5EF4-FFF2-40B4-BE49-F238E27FC236}">
                <a16:creationId xmlns:a16="http://schemas.microsoft.com/office/drawing/2014/main" id="{07FAD932-5AAC-4C38-8371-785CBBFCAB94}"/>
              </a:ext>
            </a:extLst>
          </p:cNvPr>
          <p:cNvSpPr>
            <a:spLocks noGrp="1"/>
          </p:cNvSpPr>
          <p:nvPr>
            <p:ph idx="1"/>
          </p:nvPr>
        </p:nvSpPr>
        <p:spPr/>
        <p:txBody>
          <a:bodyPr/>
          <a:lstStyle/>
          <a:p>
            <a:r>
              <a:rPr lang="en-US" dirty="0">
                <a:solidFill>
                  <a:schemeClr val="tx1"/>
                </a:solidFill>
              </a:rPr>
              <a:t>The City, as a member of the Homeless Taskforce of Grant County, adopted the County’s Plan to End Homelessness as the baseline for which to administer these programs. </a:t>
            </a:r>
          </a:p>
          <a:p>
            <a:pPr lvl="1"/>
            <a:r>
              <a:rPr lang="en-US" sz="1700" dirty="0">
                <a:solidFill>
                  <a:schemeClr val="tx1"/>
                </a:solidFill>
              </a:rPr>
              <a:t>The Mission of the Grant County Homeless Taskforce is to advocate for the homeless people in Grant County in order to improve quality of life, increase public awareness of issues of homelessness, impact public policy and to prevent and end homelessness.</a:t>
            </a:r>
          </a:p>
          <a:p>
            <a:r>
              <a:rPr lang="en-US" sz="1800" dirty="0">
                <a:solidFill>
                  <a:schemeClr val="tx1"/>
                </a:solidFill>
              </a:rPr>
              <a:t>With a focus on:</a:t>
            </a:r>
          </a:p>
          <a:p>
            <a:pPr lvl="1"/>
            <a:r>
              <a:rPr lang="en-US" sz="1700" dirty="0">
                <a:solidFill>
                  <a:schemeClr val="tx1"/>
                </a:solidFill>
              </a:rPr>
              <a:t>Households who are living unsheltered. This also includes households fleeing domestic violence, or crimes against persons.</a:t>
            </a:r>
          </a:p>
          <a:p>
            <a:pPr lvl="1"/>
            <a:r>
              <a:rPr lang="en-US" sz="1700" dirty="0">
                <a:solidFill>
                  <a:schemeClr val="tx1"/>
                </a:solidFill>
              </a:rPr>
              <a:t>Homeless Youth and Children are defined federally as individuals who lack a fixed, regular, and adequate nighttime residence (42 U.S.C. § 11434a(2). </a:t>
            </a:r>
          </a:p>
          <a:p>
            <a:pPr lvl="1"/>
            <a:endParaRPr lang="en-US" dirty="0"/>
          </a:p>
        </p:txBody>
      </p:sp>
    </p:spTree>
    <p:extLst>
      <p:ext uri="{BB962C8B-B14F-4D97-AF65-F5344CB8AC3E}">
        <p14:creationId xmlns:p14="http://schemas.microsoft.com/office/powerpoint/2010/main" val="1355702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043B9-33C5-4950-97A5-8A998F80A257}"/>
              </a:ext>
            </a:extLst>
          </p:cNvPr>
          <p:cNvSpPr>
            <a:spLocks noGrp="1"/>
          </p:cNvSpPr>
          <p:nvPr>
            <p:ph type="title"/>
          </p:nvPr>
        </p:nvSpPr>
        <p:spPr/>
        <p:txBody>
          <a:bodyPr/>
          <a:lstStyle/>
          <a:p>
            <a:r>
              <a:rPr lang="en-US" dirty="0"/>
              <a:t>Grant County’s Roots of Homelessness</a:t>
            </a:r>
          </a:p>
        </p:txBody>
      </p:sp>
      <p:sp>
        <p:nvSpPr>
          <p:cNvPr id="3" name="Content Placeholder 2">
            <a:extLst>
              <a:ext uri="{FF2B5EF4-FFF2-40B4-BE49-F238E27FC236}">
                <a16:creationId xmlns:a16="http://schemas.microsoft.com/office/drawing/2014/main" id="{4DC61EC2-1795-44A9-9C01-FCA8E0513F97}"/>
              </a:ext>
            </a:extLst>
          </p:cNvPr>
          <p:cNvSpPr>
            <a:spLocks noGrp="1"/>
          </p:cNvSpPr>
          <p:nvPr>
            <p:ph idx="1"/>
          </p:nvPr>
        </p:nvSpPr>
        <p:spPr/>
        <p:txBody>
          <a:bodyPr>
            <a:normAutofit/>
          </a:bodyPr>
          <a:lstStyle/>
          <a:p>
            <a:r>
              <a:rPr lang="en-US" b="1" dirty="0">
                <a:solidFill>
                  <a:schemeClr val="tx1"/>
                </a:solidFill>
              </a:rPr>
              <a:t>Grant County’s Vacancy Rates</a:t>
            </a:r>
          </a:p>
          <a:p>
            <a:pPr lvl="1"/>
            <a:r>
              <a:rPr lang="en-US" sz="1800" dirty="0">
                <a:solidFill>
                  <a:schemeClr val="tx1"/>
                </a:solidFill>
              </a:rPr>
              <a:t>The county lacks adequate vacancies to ensure available housing. Grant County has a 5% vacancy rate. </a:t>
            </a:r>
          </a:p>
          <a:p>
            <a:r>
              <a:rPr lang="en-US" b="1" dirty="0">
                <a:solidFill>
                  <a:schemeClr val="tx1"/>
                </a:solidFill>
              </a:rPr>
              <a:t>Lack of Community Resources</a:t>
            </a:r>
          </a:p>
          <a:p>
            <a:pPr lvl="1"/>
            <a:r>
              <a:rPr lang="en-US" sz="1800" dirty="0">
                <a:solidFill>
                  <a:schemeClr val="tx1"/>
                </a:solidFill>
              </a:rPr>
              <a:t>Extremely low availability for affordable housing</a:t>
            </a:r>
          </a:p>
          <a:p>
            <a:pPr lvl="1"/>
            <a:r>
              <a:rPr lang="en-US" sz="1800" dirty="0">
                <a:solidFill>
                  <a:schemeClr val="tx1"/>
                </a:solidFill>
              </a:rPr>
              <a:t>Long wait lists, and unrealistic timelines for Public Housing and Section-8 voucher programs. </a:t>
            </a:r>
          </a:p>
          <a:p>
            <a:pPr lvl="1"/>
            <a:r>
              <a:rPr lang="en-US" sz="1800" dirty="0">
                <a:solidFill>
                  <a:schemeClr val="tx1"/>
                </a:solidFill>
              </a:rPr>
              <a:t>No established permanency programs to assist with housing stability. </a:t>
            </a:r>
          </a:p>
          <a:p>
            <a:endParaRPr lang="en-US" dirty="0"/>
          </a:p>
        </p:txBody>
      </p:sp>
    </p:spTree>
    <p:extLst>
      <p:ext uri="{BB962C8B-B14F-4D97-AF65-F5344CB8AC3E}">
        <p14:creationId xmlns:p14="http://schemas.microsoft.com/office/powerpoint/2010/main" val="1611126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83FC8-84E6-48D0-88FD-0533C1931486}"/>
              </a:ext>
            </a:extLst>
          </p:cNvPr>
          <p:cNvSpPr>
            <a:spLocks noGrp="1"/>
          </p:cNvSpPr>
          <p:nvPr>
            <p:ph type="title"/>
          </p:nvPr>
        </p:nvSpPr>
        <p:spPr/>
        <p:txBody>
          <a:bodyPr/>
          <a:lstStyle/>
          <a:p>
            <a:r>
              <a:rPr lang="en-US" dirty="0"/>
              <a:t>Housing Assessment and Risk of Homelessness in Moses Lake</a:t>
            </a:r>
          </a:p>
        </p:txBody>
      </p:sp>
      <p:sp>
        <p:nvSpPr>
          <p:cNvPr id="3" name="Content Placeholder 2">
            <a:extLst>
              <a:ext uri="{FF2B5EF4-FFF2-40B4-BE49-F238E27FC236}">
                <a16:creationId xmlns:a16="http://schemas.microsoft.com/office/drawing/2014/main" id="{AD5EBAB6-D54B-458C-9049-6601E6C06A48}"/>
              </a:ext>
            </a:extLst>
          </p:cNvPr>
          <p:cNvSpPr>
            <a:spLocks noGrp="1"/>
          </p:cNvSpPr>
          <p:nvPr>
            <p:ph idx="1"/>
          </p:nvPr>
        </p:nvSpPr>
        <p:spPr>
          <a:xfrm>
            <a:off x="2589212" y="2151017"/>
            <a:ext cx="8915400" cy="3760205"/>
          </a:xfrm>
        </p:spPr>
        <p:txBody>
          <a:bodyPr>
            <a:normAutofit lnSpcReduction="10000"/>
          </a:bodyPr>
          <a:lstStyle/>
          <a:p>
            <a:r>
              <a:rPr lang="en-US" dirty="0"/>
              <a:t>A Housing Assessment has been performed and, in that assessment, it was found that:</a:t>
            </a:r>
          </a:p>
          <a:p>
            <a:pPr lvl="1"/>
            <a:r>
              <a:rPr lang="en-US" dirty="0"/>
              <a:t>Nearly one third of households in Moses Lake are living in a cost-burdened household; this is defined as households that spend more than 30% of their income towards housing costs</a:t>
            </a:r>
          </a:p>
          <a:p>
            <a:pPr lvl="1"/>
            <a:r>
              <a:rPr lang="en-US" dirty="0"/>
              <a:t>47% of households in Moses Lake make the equivalent or less than the area median income of $57,838/year</a:t>
            </a:r>
          </a:p>
          <a:p>
            <a:pPr lvl="1"/>
            <a:r>
              <a:rPr lang="en-US" dirty="0"/>
              <a:t>There are 184 units of designated subsidized housing and 106 housing choice vouchers being accepted in the private market</a:t>
            </a:r>
          </a:p>
          <a:p>
            <a:pPr lvl="1"/>
            <a:r>
              <a:rPr lang="en-US" dirty="0"/>
              <a:t>699 Households in Moses Lake qualify as extremely low-income, making less than 30% of the Area Median Income </a:t>
            </a:r>
          </a:p>
          <a:p>
            <a:pPr lvl="1"/>
            <a:r>
              <a:rPr lang="en-US" dirty="0"/>
              <a:t>Cost burden indicates a lack of housing options that are affordable to residents and a higher risk of potential housing stability</a:t>
            </a:r>
          </a:p>
          <a:p>
            <a:pPr marL="457200" lvl="1" indent="0">
              <a:buNone/>
            </a:pPr>
            <a:endParaRPr lang="en-US" dirty="0"/>
          </a:p>
          <a:p>
            <a:pPr lvl="1"/>
            <a:endParaRPr lang="en-US" dirty="0"/>
          </a:p>
        </p:txBody>
      </p:sp>
    </p:spTree>
    <p:extLst>
      <p:ext uri="{BB962C8B-B14F-4D97-AF65-F5344CB8AC3E}">
        <p14:creationId xmlns:p14="http://schemas.microsoft.com/office/powerpoint/2010/main" val="3834369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9E036-A772-48F7-A1CF-7872B78275ED}"/>
              </a:ext>
            </a:extLst>
          </p:cNvPr>
          <p:cNvSpPr>
            <a:spLocks noGrp="1"/>
          </p:cNvSpPr>
          <p:nvPr>
            <p:ph type="title"/>
          </p:nvPr>
        </p:nvSpPr>
        <p:spPr/>
        <p:txBody>
          <a:bodyPr/>
          <a:lstStyle/>
          <a:p>
            <a:r>
              <a:rPr lang="en-US" dirty="0"/>
              <a:t>Point in Time Count</a:t>
            </a:r>
          </a:p>
        </p:txBody>
      </p:sp>
      <p:sp>
        <p:nvSpPr>
          <p:cNvPr id="3" name="Content Placeholder 2">
            <a:extLst>
              <a:ext uri="{FF2B5EF4-FFF2-40B4-BE49-F238E27FC236}">
                <a16:creationId xmlns:a16="http://schemas.microsoft.com/office/drawing/2014/main" id="{44DB918F-5C37-432F-91D6-818C7B9F5D37}"/>
              </a:ext>
            </a:extLst>
          </p:cNvPr>
          <p:cNvSpPr>
            <a:spLocks noGrp="1"/>
          </p:cNvSpPr>
          <p:nvPr>
            <p:ph idx="1"/>
          </p:nvPr>
        </p:nvSpPr>
        <p:spPr/>
        <p:txBody>
          <a:bodyPr/>
          <a:lstStyle/>
          <a:p>
            <a:r>
              <a:rPr lang="en-US" dirty="0"/>
              <a:t>The Grant County Homeless Task Force, through a coordinated process involving several different organizations, does a Point in Time count every January to determine the number of people living unsheltered in the area. Moses Lake has a history of having the highest unsheltered count every year.</a:t>
            </a:r>
          </a:p>
          <a:p>
            <a:pPr lvl="1"/>
            <a:r>
              <a:rPr lang="en-US" dirty="0"/>
              <a:t>2018’s Point in Time count registered 88 total individuals living unsheltered in Grant County, with 58 of those residing in Moses Lake.</a:t>
            </a:r>
          </a:p>
          <a:p>
            <a:pPr lvl="1"/>
            <a:r>
              <a:rPr lang="en-US" dirty="0"/>
              <a:t>2019’s Point in Time count registered 82 total individuals living unsheltered in Grant County, with 52 residing in Moses Lake.</a:t>
            </a:r>
          </a:p>
          <a:p>
            <a:pPr lvl="1"/>
            <a:r>
              <a:rPr lang="en-US" dirty="0"/>
              <a:t>2020’s Point in Time count registered 138 total individuals living unsheltered in Grant County, with 54 residing in Moses Lake.</a:t>
            </a:r>
          </a:p>
          <a:p>
            <a:pPr marL="0" indent="0">
              <a:buNone/>
            </a:pPr>
            <a:endParaRPr lang="en-US" dirty="0"/>
          </a:p>
        </p:txBody>
      </p:sp>
    </p:spTree>
    <p:extLst>
      <p:ext uri="{BB962C8B-B14F-4D97-AF65-F5344CB8AC3E}">
        <p14:creationId xmlns:p14="http://schemas.microsoft.com/office/powerpoint/2010/main" val="898084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175CD74B-9CE8-4F20-A3E4-A22A7F0360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0">
            <a:extLst>
              <a:ext uri="{FF2B5EF4-FFF2-40B4-BE49-F238E27FC236}">
                <a16:creationId xmlns:a16="http://schemas.microsoft.com/office/drawing/2014/main" id="{99C44665-BECF-4482-A00C-E4BE2A87DC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11">
            <a:extLst>
              <a:ext uri="{FF2B5EF4-FFF2-40B4-BE49-F238E27FC236}">
                <a16:creationId xmlns:a16="http://schemas.microsoft.com/office/drawing/2014/main" id="{20398C1D-D011-4BA8-AC81-E829677B8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graphicFrame>
        <p:nvGraphicFramePr>
          <p:cNvPr id="14" name="Chart 13">
            <a:extLst>
              <a:ext uri="{FF2B5EF4-FFF2-40B4-BE49-F238E27FC236}">
                <a16:creationId xmlns:a16="http://schemas.microsoft.com/office/drawing/2014/main" id="{930DAD5A-34F8-40CB-B624-67C825CDF481}"/>
              </a:ext>
            </a:extLst>
          </p:cNvPr>
          <p:cNvGraphicFramePr>
            <a:graphicFrameLocks/>
          </p:cNvGraphicFramePr>
          <p:nvPr>
            <p:extLst>
              <p:ext uri="{D42A27DB-BD31-4B8C-83A1-F6EECF244321}">
                <p14:modId xmlns:p14="http://schemas.microsoft.com/office/powerpoint/2010/main" val="2711017966"/>
              </p:ext>
            </p:extLst>
          </p:nvPr>
        </p:nvGraphicFramePr>
        <p:xfrm>
          <a:off x="3155156" y="197643"/>
          <a:ext cx="5881688" cy="64627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50290473"/>
      </p:ext>
    </p:extLst>
  </p:cSld>
  <p:clrMapOvr>
    <a:masterClrMapping/>
  </p:clrMapOvr>
</p:sld>
</file>

<file path=ppt/theme/theme1.xml><?xml version="1.0" encoding="utf-8"?>
<a:theme xmlns:a="http://schemas.openxmlformats.org/drawingml/2006/main" name="Wisp">
  <a:themeElements>
    <a:clrScheme name="Custom 1">
      <a:dk1>
        <a:sysClr val="windowText" lastClr="000000"/>
      </a:dk1>
      <a:lt1>
        <a:sysClr val="window" lastClr="FFFFFF"/>
      </a:lt1>
      <a:dk2>
        <a:srgbClr val="766F54"/>
      </a:dk2>
      <a:lt2>
        <a:srgbClr val="E3EACF"/>
      </a:lt2>
      <a:accent1>
        <a:srgbClr val="00B050"/>
      </a:accent1>
      <a:accent2>
        <a:srgbClr val="0070C0"/>
      </a:accent2>
      <a:accent3>
        <a:srgbClr val="FFFF00"/>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8820</TotalTime>
  <Words>2732</Words>
  <Application>Microsoft Office PowerPoint</Application>
  <PresentationFormat>Widescreen</PresentationFormat>
  <Paragraphs>168</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Century Gothic</vt:lpstr>
      <vt:lpstr>Wingdings 3</vt:lpstr>
      <vt:lpstr>Wisp</vt:lpstr>
      <vt:lpstr>City of Moses Lake</vt:lpstr>
      <vt:lpstr>Project Beginnings:</vt:lpstr>
      <vt:lpstr>Partnering with HopeSource</vt:lpstr>
      <vt:lpstr>Vision of the Project</vt:lpstr>
      <vt:lpstr>Homeless Task Force of Grant County</vt:lpstr>
      <vt:lpstr>Grant County’s Roots of Homelessness</vt:lpstr>
      <vt:lpstr>Housing Assessment and Risk of Homelessness in Moses Lake</vt:lpstr>
      <vt:lpstr>Point in Time Count</vt:lpstr>
      <vt:lpstr>PowerPoint Presentation</vt:lpstr>
      <vt:lpstr>Community Resources identified  in Moses Lake</vt:lpstr>
      <vt:lpstr>Program Funding</vt:lpstr>
      <vt:lpstr>PowerPoint Presentation</vt:lpstr>
      <vt:lpstr>Search for a Site</vt:lpstr>
      <vt:lpstr>Site Identification</vt:lpstr>
      <vt:lpstr>Infrastructure Identification</vt:lpstr>
      <vt:lpstr>Sleeping Shelters</vt:lpstr>
      <vt:lpstr>PowerPoint Presentation</vt:lpstr>
      <vt:lpstr>Sleeping Shelter with a finished interior</vt:lpstr>
      <vt:lpstr>Completed Shelter</vt:lpstr>
      <vt:lpstr>Site Amenities</vt:lpstr>
      <vt:lpstr>Sleeping Center Operations</vt:lpstr>
      <vt:lpstr>Sleeping Center Policies </vt:lpstr>
      <vt:lpstr>Sleep Center Opens!</vt:lpstr>
      <vt:lpstr>What’s next?</vt:lpstr>
      <vt:lpstr>Looking to the Future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of Moses Lake</dc:title>
  <dc:creator>Taylor Burton</dc:creator>
  <cp:lastModifiedBy>Taylor Burton</cp:lastModifiedBy>
  <cp:revision>37</cp:revision>
  <dcterms:created xsi:type="dcterms:W3CDTF">2020-11-12T17:13:09Z</dcterms:created>
  <dcterms:modified xsi:type="dcterms:W3CDTF">2020-12-22T19:06:52Z</dcterms:modified>
</cp:coreProperties>
</file>